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08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049C3-5C93-495E-9D4D-B97D768E5E48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404E-CB01-43F5-9C03-5061E7B81CB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049C3-5C93-495E-9D4D-B97D768E5E48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404E-CB01-43F5-9C03-5061E7B81CB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049C3-5C93-495E-9D4D-B97D768E5E48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ADF404E-CB01-43F5-9C03-5061E7B81CB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049C3-5C93-495E-9D4D-B97D768E5E48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404E-CB01-43F5-9C03-5061E7B81CB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049C3-5C93-495E-9D4D-B97D768E5E48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404E-CB01-43F5-9C03-5061E7B81CB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049C3-5C93-495E-9D4D-B97D768E5E48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404E-CB01-43F5-9C03-5061E7B81CB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049C3-5C93-495E-9D4D-B97D768E5E48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404E-CB01-43F5-9C03-5061E7B81CB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049C3-5C93-495E-9D4D-B97D768E5E48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404E-CB01-43F5-9C03-5061E7B81CB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049C3-5C93-495E-9D4D-B97D768E5E48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404E-CB01-43F5-9C03-5061E7B81CB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049C3-5C93-495E-9D4D-B97D768E5E48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404E-CB01-43F5-9C03-5061E7B81CB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049C3-5C93-495E-9D4D-B97D768E5E48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404E-CB01-43F5-9C03-5061E7B81CB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F9049C3-5C93-495E-9D4D-B97D768E5E48}" type="datetimeFigureOut">
              <a:rPr lang="fr-FR" smtClean="0"/>
              <a:pPr/>
              <a:t>07/11/2007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ADF404E-CB01-43F5-9C03-5061E7B81CB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/>
              <a:t>POSTE DE PERCAGE</a:t>
            </a:r>
            <a:endParaRPr lang="fr-FR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214422"/>
            <a:ext cx="3629025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571472" y="1428736"/>
            <a:ext cx="3857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Cette perceuse permet  de réaliser des trous  dans des pièces en aluminium.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71472" y="2571744"/>
            <a:ext cx="3857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Lorsque </a:t>
            </a:r>
            <a:r>
              <a:rPr lang="fr-FR" dirty="0" smtClean="0"/>
              <a:t>l’opérateur appuie </a:t>
            </a:r>
            <a:r>
              <a:rPr lang="fr-FR" dirty="0" smtClean="0"/>
              <a:t>sur S3, l’unité de perçage se met en rotation et descend  en grande vitesse.</a:t>
            </a:r>
          </a:p>
        </p:txBody>
      </p:sp>
      <p:sp>
        <p:nvSpPr>
          <p:cNvPr id="11" name="Flèche droite 10"/>
          <p:cNvSpPr/>
          <p:nvPr/>
        </p:nvSpPr>
        <p:spPr>
          <a:xfrm>
            <a:off x="4643438" y="4071942"/>
            <a:ext cx="571504" cy="28575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courbée vers la droite 11"/>
          <p:cNvSpPr/>
          <p:nvPr/>
        </p:nvSpPr>
        <p:spPr>
          <a:xfrm>
            <a:off x="6215074" y="4071942"/>
            <a:ext cx="357190" cy="35719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Flèche vers le bas 12"/>
          <p:cNvSpPr/>
          <p:nvPr/>
        </p:nvSpPr>
        <p:spPr>
          <a:xfrm>
            <a:off x="6929454" y="3357562"/>
            <a:ext cx="214314" cy="57150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  <p:bldP spid="12" grpId="0" animBg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643050"/>
            <a:ext cx="3619500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/>
              <a:t>POSTE DE PERCAGE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571472" y="1428736"/>
            <a:ext cx="3857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Cette perceuse permet  de réaliser des trous  dans des pièces en aluminium.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71472" y="2571744"/>
            <a:ext cx="3857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Lorsque l’operateur </a:t>
            </a:r>
            <a:r>
              <a:rPr lang="fr-FR" dirty="0" smtClean="0"/>
              <a:t>appuie sur </a:t>
            </a:r>
            <a:r>
              <a:rPr lang="fr-FR" dirty="0" smtClean="0"/>
              <a:t>S3, l’unité de perçage se met en rotation et descend  en grande vitesse.</a:t>
            </a:r>
          </a:p>
        </p:txBody>
      </p:sp>
      <p:sp>
        <p:nvSpPr>
          <p:cNvPr id="11" name="Flèche droite 10"/>
          <p:cNvSpPr/>
          <p:nvPr/>
        </p:nvSpPr>
        <p:spPr>
          <a:xfrm>
            <a:off x="4643438" y="4071942"/>
            <a:ext cx="571504" cy="28575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courbée vers la droite 11"/>
          <p:cNvSpPr/>
          <p:nvPr/>
        </p:nvSpPr>
        <p:spPr>
          <a:xfrm>
            <a:off x="6215074" y="4071942"/>
            <a:ext cx="357190" cy="35719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Flèche vers le bas 12"/>
          <p:cNvSpPr/>
          <p:nvPr/>
        </p:nvSpPr>
        <p:spPr>
          <a:xfrm>
            <a:off x="6929454" y="3357562"/>
            <a:ext cx="214314" cy="57150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857364"/>
            <a:ext cx="3686175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/>
              <a:t>POSTE DE PERCAGE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571472" y="1428736"/>
            <a:ext cx="3857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Cette perceuse permet  de réaliser des trous  dans des pièces en aluminium.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71472" y="2571744"/>
            <a:ext cx="3857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Lorsque l’operateur </a:t>
            </a:r>
            <a:r>
              <a:rPr lang="fr-FR" dirty="0" smtClean="0"/>
              <a:t>appuie </a:t>
            </a:r>
            <a:r>
              <a:rPr lang="fr-FR" dirty="0" smtClean="0"/>
              <a:t>sur S3, l’unité de perçage se met en rotation et descend  en grande vitesse.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71472" y="3786190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 position S5 l’unité descend en petite vitesse</a:t>
            </a:r>
            <a:endParaRPr lang="fr-FR" dirty="0"/>
          </a:p>
        </p:txBody>
      </p:sp>
      <p:sp>
        <p:nvSpPr>
          <p:cNvPr id="12" name="Flèche courbée vers la droite 11"/>
          <p:cNvSpPr/>
          <p:nvPr/>
        </p:nvSpPr>
        <p:spPr>
          <a:xfrm>
            <a:off x="6215074" y="4071942"/>
            <a:ext cx="357190" cy="35719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Flèche vers le bas 12"/>
          <p:cNvSpPr/>
          <p:nvPr/>
        </p:nvSpPr>
        <p:spPr>
          <a:xfrm>
            <a:off x="6929454" y="3357562"/>
            <a:ext cx="214314" cy="57150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785926"/>
            <a:ext cx="3533775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/>
              <a:t>POSTE DE PERCAGE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571472" y="1428736"/>
            <a:ext cx="3857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Cette perceuse permet  de réaliser des trous  dans des pièces en aluminium.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71472" y="2571744"/>
            <a:ext cx="3857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Lorsque l’operateur </a:t>
            </a:r>
            <a:r>
              <a:rPr lang="fr-FR" dirty="0" smtClean="0"/>
              <a:t>appuie </a:t>
            </a:r>
            <a:r>
              <a:rPr lang="fr-FR" dirty="0" smtClean="0"/>
              <a:t>sur S3, l’unité de perçage se met en rotation et descend  en grande vitesse.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71472" y="3786190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 position S5 l’unité descend en petite vitesse</a:t>
            </a:r>
            <a:endParaRPr lang="fr-FR" dirty="0"/>
          </a:p>
        </p:txBody>
      </p:sp>
      <p:sp>
        <p:nvSpPr>
          <p:cNvPr id="12" name="Flèche courbée vers la droite 11"/>
          <p:cNvSpPr/>
          <p:nvPr/>
        </p:nvSpPr>
        <p:spPr>
          <a:xfrm>
            <a:off x="6215074" y="4071942"/>
            <a:ext cx="357190" cy="35719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Flèche vers le bas 12"/>
          <p:cNvSpPr/>
          <p:nvPr/>
        </p:nvSpPr>
        <p:spPr>
          <a:xfrm>
            <a:off x="6929454" y="3357562"/>
            <a:ext cx="214314" cy="57150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857364"/>
            <a:ext cx="368617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/>
              <a:t>POSTE DE PERCAGE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571472" y="1428736"/>
            <a:ext cx="3857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Cette perceuse permet  de réaliser des trous  dans des pièces en aluminium.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71472" y="2571744"/>
            <a:ext cx="3857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Lorsque l’operateur </a:t>
            </a:r>
            <a:r>
              <a:rPr lang="fr-FR" dirty="0" smtClean="0"/>
              <a:t>appuie </a:t>
            </a:r>
            <a:r>
              <a:rPr lang="fr-FR" dirty="0" smtClean="0"/>
              <a:t>sur S3, l’unité de perçage se met en rotation et descend  en grande vitesse.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71472" y="3786190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 position S5 l’unité descend en petite vitesse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71472" y="4500570"/>
            <a:ext cx="38576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 position S6 l’unité de perçage remonte en </a:t>
            </a:r>
            <a:r>
              <a:rPr lang="fr-FR" dirty="0" smtClean="0"/>
              <a:t>grande </a:t>
            </a:r>
            <a:r>
              <a:rPr lang="fr-FR" dirty="0" smtClean="0"/>
              <a:t>vitesse jusqu’en position S4, ce qui a pour effet de stopper tous les mouvement </a:t>
            </a:r>
            <a:r>
              <a:rPr lang="fr-FR" dirty="0" smtClean="0"/>
              <a:t>s de </a:t>
            </a:r>
            <a:r>
              <a:rPr lang="fr-FR" dirty="0" smtClean="0"/>
              <a:t>ce poste.</a:t>
            </a:r>
            <a:endParaRPr lang="fr-FR" dirty="0"/>
          </a:p>
        </p:txBody>
      </p:sp>
      <p:sp>
        <p:nvSpPr>
          <p:cNvPr id="12" name="Flèche courbée vers la droite 11"/>
          <p:cNvSpPr/>
          <p:nvPr/>
        </p:nvSpPr>
        <p:spPr>
          <a:xfrm>
            <a:off x="6215074" y="4071942"/>
            <a:ext cx="357190" cy="35719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Flèche vers le bas 12"/>
          <p:cNvSpPr/>
          <p:nvPr/>
        </p:nvSpPr>
        <p:spPr>
          <a:xfrm>
            <a:off x="6929454" y="3357562"/>
            <a:ext cx="214314" cy="57150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e haut 13"/>
          <p:cNvSpPr/>
          <p:nvPr/>
        </p:nvSpPr>
        <p:spPr>
          <a:xfrm>
            <a:off x="6929454" y="3286124"/>
            <a:ext cx="214314" cy="642942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785926"/>
            <a:ext cx="3609975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/>
              <a:t>POSTE DE PERCAGE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571472" y="1428736"/>
            <a:ext cx="3857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Cette perceuse permet  de réaliser des trous  dans des pièces en aluminium.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71472" y="2571744"/>
            <a:ext cx="3857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Lorsque l’operateur </a:t>
            </a:r>
            <a:r>
              <a:rPr lang="fr-FR" dirty="0" smtClean="0"/>
              <a:t>appuie </a:t>
            </a:r>
            <a:r>
              <a:rPr lang="fr-FR" dirty="0" smtClean="0"/>
              <a:t>sur S3, l’unité de perçage se met en rotation et descend  en grande vitesse.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71472" y="3786190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 position S5 l’unité descend en petite vitesse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71472" y="4500570"/>
            <a:ext cx="38576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 position S6 l’unité de perçage remonte en grande vitesse jusqu’en position S4, ce qui a pour effet de stopper tous les </a:t>
            </a:r>
            <a:r>
              <a:rPr lang="fr-FR" dirty="0" smtClean="0"/>
              <a:t>mouvements </a:t>
            </a:r>
            <a:r>
              <a:rPr lang="fr-FR" dirty="0" smtClean="0"/>
              <a:t>de ce poste.</a:t>
            </a:r>
            <a:endParaRPr lang="fr-FR" dirty="0"/>
          </a:p>
        </p:txBody>
      </p:sp>
      <p:sp>
        <p:nvSpPr>
          <p:cNvPr id="12" name="Flèche courbée vers la droite 11"/>
          <p:cNvSpPr/>
          <p:nvPr/>
        </p:nvSpPr>
        <p:spPr>
          <a:xfrm>
            <a:off x="6215074" y="4071942"/>
            <a:ext cx="357190" cy="35719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Flèche vers le haut 13"/>
          <p:cNvSpPr/>
          <p:nvPr/>
        </p:nvSpPr>
        <p:spPr>
          <a:xfrm>
            <a:off x="6929454" y="3286124"/>
            <a:ext cx="214314" cy="642942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571612"/>
            <a:ext cx="3609975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/>
              <a:t>POSTE DE PERCAGE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571472" y="1428736"/>
            <a:ext cx="3857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Cette perceuse permet  de réaliser des trous  dans des pièces en aluminium.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71472" y="2571744"/>
            <a:ext cx="3857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Lorsque l’operateur </a:t>
            </a:r>
            <a:r>
              <a:rPr lang="fr-FR" dirty="0" smtClean="0"/>
              <a:t>appuie </a:t>
            </a:r>
            <a:r>
              <a:rPr lang="fr-FR" dirty="0" smtClean="0"/>
              <a:t>sur S3, l’unité de perçage se met en rotation et descend  en grande vitesse.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71472" y="3786190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 position S5 l’unité descend en petite vitesse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71472" y="4500570"/>
            <a:ext cx="38576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 position S6 l’unité de perçage remonte en </a:t>
            </a:r>
            <a:r>
              <a:rPr lang="fr-FR" dirty="0" smtClean="0"/>
              <a:t>grande </a:t>
            </a:r>
            <a:r>
              <a:rPr lang="fr-FR" dirty="0" smtClean="0"/>
              <a:t>vitesse jusqu’en position S4, ce qui a pour effet de stopper tous les </a:t>
            </a:r>
            <a:r>
              <a:rPr lang="fr-FR" dirty="0" smtClean="0"/>
              <a:t>mouvements </a:t>
            </a:r>
            <a:r>
              <a:rPr lang="fr-FR" dirty="0" smtClean="0"/>
              <a:t>de ce poste.</a:t>
            </a:r>
            <a:endParaRPr lang="fr-FR" dirty="0"/>
          </a:p>
        </p:txBody>
      </p:sp>
      <p:sp>
        <p:nvSpPr>
          <p:cNvPr id="12" name="Flèche courbée vers la droite 11"/>
          <p:cNvSpPr/>
          <p:nvPr/>
        </p:nvSpPr>
        <p:spPr>
          <a:xfrm>
            <a:off x="6215074" y="4071942"/>
            <a:ext cx="357190" cy="35719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Flèche vers le haut 13"/>
          <p:cNvSpPr/>
          <p:nvPr/>
        </p:nvSpPr>
        <p:spPr>
          <a:xfrm>
            <a:off x="6929454" y="3286124"/>
            <a:ext cx="214314" cy="642942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142984"/>
            <a:ext cx="362902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/>
          </a:bodyPr>
          <a:lstStyle/>
          <a:p>
            <a:r>
              <a:rPr lang="fr-FR" sz="2800" dirty="0" smtClean="0"/>
              <a:t>POSTE DE PERCAGE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571472" y="1428736"/>
            <a:ext cx="3857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Cette perceuse permet  de réaliser des trous  dans des pièces en aluminium.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71472" y="2571744"/>
            <a:ext cx="3857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Lorsque l’operateur </a:t>
            </a:r>
            <a:r>
              <a:rPr lang="fr-FR" dirty="0" smtClean="0"/>
              <a:t>appuie </a:t>
            </a:r>
            <a:r>
              <a:rPr lang="fr-FR" dirty="0" smtClean="0"/>
              <a:t>sur S3, l’unité de perçage se met en rotation et descend  en grande vitesse.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71472" y="3786190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 position S5 l’unité descend en petite vitesse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71472" y="4500570"/>
            <a:ext cx="38576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 position S6 l’unité de perçage remonte en </a:t>
            </a:r>
            <a:r>
              <a:rPr lang="fr-FR" dirty="0" smtClean="0"/>
              <a:t>grande </a:t>
            </a:r>
            <a:r>
              <a:rPr lang="fr-FR" dirty="0" smtClean="0"/>
              <a:t>vitesse jusqu’en position S4, ce qui a pour effet de stopper tous les </a:t>
            </a:r>
            <a:r>
              <a:rPr lang="fr-FR" dirty="0" smtClean="0"/>
              <a:t>mouvements de </a:t>
            </a:r>
            <a:r>
              <a:rPr lang="fr-FR" dirty="0" smtClean="0"/>
              <a:t>ce poste.</a:t>
            </a:r>
            <a:endParaRPr lang="fr-FR" dirty="0"/>
          </a:p>
        </p:txBody>
      </p:sp>
      <p:sp>
        <p:nvSpPr>
          <p:cNvPr id="12" name="Flèche courbée vers la droite 11"/>
          <p:cNvSpPr/>
          <p:nvPr/>
        </p:nvSpPr>
        <p:spPr>
          <a:xfrm>
            <a:off x="6215074" y="4071942"/>
            <a:ext cx="357190" cy="35719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Flèche vers le haut 13"/>
          <p:cNvSpPr/>
          <p:nvPr/>
        </p:nvSpPr>
        <p:spPr>
          <a:xfrm>
            <a:off x="6929454" y="3286124"/>
            <a:ext cx="214314" cy="642942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xit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fr-FR" sz="2800" dirty="0" smtClean="0"/>
              <a:t>POSTE DE PERCAGE</a:t>
            </a:r>
            <a:br>
              <a:rPr lang="fr-FR" sz="2800" dirty="0" smtClean="0"/>
            </a:br>
            <a:r>
              <a:rPr lang="fr-FR" sz="2800" dirty="0" smtClean="0"/>
              <a:t>GRAFCET POINT DE </a:t>
            </a:r>
            <a:r>
              <a:rPr lang="fr-FR" sz="2800" dirty="0" smtClean="0"/>
              <a:t>vue PARTIE </a:t>
            </a:r>
            <a:r>
              <a:rPr lang="fr-FR" sz="2800" dirty="0" smtClean="0"/>
              <a:t>COMMANDE</a:t>
            </a:r>
            <a:endParaRPr lang="fr-FR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214422"/>
            <a:ext cx="3629025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Flèche droite 10"/>
          <p:cNvSpPr/>
          <p:nvPr/>
        </p:nvSpPr>
        <p:spPr>
          <a:xfrm>
            <a:off x="4643438" y="4071942"/>
            <a:ext cx="571504" cy="28575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courbée vers la droite 11"/>
          <p:cNvSpPr/>
          <p:nvPr/>
        </p:nvSpPr>
        <p:spPr>
          <a:xfrm>
            <a:off x="6215074" y="4071942"/>
            <a:ext cx="357190" cy="35719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Flèche vers le bas 12"/>
          <p:cNvSpPr/>
          <p:nvPr/>
        </p:nvSpPr>
        <p:spPr>
          <a:xfrm>
            <a:off x="6929454" y="3357562"/>
            <a:ext cx="214314" cy="57150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928794" y="1428736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000232" y="1500174"/>
            <a:ext cx="428628" cy="42862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0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28596" y="1000108"/>
            <a:ext cx="1285884" cy="642942"/>
          </a:xfrm>
          <a:prstGeom prst="wedgeRectCallout">
            <a:avLst>
              <a:gd name="adj1" fmla="val 67259"/>
              <a:gd name="adj2" fmla="val 6674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Arial Black" pitchFamily="34" charset="0"/>
              </a:rPr>
              <a:t>Etape </a:t>
            </a:r>
            <a:r>
              <a:rPr lang="fr-FR" dirty="0" smtClean="0">
                <a:solidFill>
                  <a:schemeClr val="bg1"/>
                </a:solidFill>
                <a:latin typeface="Arial Black" pitchFamily="34" charset="0"/>
              </a:rPr>
              <a:t>initiale</a:t>
            </a:r>
            <a:endParaRPr lang="fr-FR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928926" y="1000108"/>
            <a:ext cx="1857388" cy="571504"/>
          </a:xfrm>
          <a:prstGeom prst="wedgeRectCallout">
            <a:avLst>
              <a:gd name="adj1" fmla="val -20833"/>
              <a:gd name="adj2" fmla="val 983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Arial Black" pitchFamily="34" charset="0"/>
              </a:rPr>
              <a:t>La machine est à l’</a:t>
            </a:r>
            <a:r>
              <a:rPr lang="fr-FR" dirty="0" err="1" smtClean="0">
                <a:solidFill>
                  <a:schemeClr val="bg1"/>
                </a:solidFill>
                <a:latin typeface="Arial Black" pitchFamily="34" charset="0"/>
              </a:rPr>
              <a:t>arret</a:t>
            </a:r>
            <a:endParaRPr lang="fr-FR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2143108" y="2000240"/>
            <a:ext cx="1285884" cy="369332"/>
            <a:chOff x="2143108" y="2000240"/>
            <a:chExt cx="1285884" cy="369332"/>
          </a:xfrm>
        </p:grpSpPr>
        <p:cxnSp>
          <p:nvCxnSpPr>
            <p:cNvPr id="17" name="Connecteur droit 16"/>
            <p:cNvCxnSpPr>
              <a:stCxn id="9" idx="2"/>
            </p:cNvCxnSpPr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S3 . S4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Bulle ronde 21"/>
          <p:cNvSpPr/>
          <p:nvPr/>
        </p:nvSpPr>
        <p:spPr>
          <a:xfrm>
            <a:off x="6357950" y="928670"/>
            <a:ext cx="2428892" cy="928694"/>
          </a:xfrm>
          <a:prstGeom prst="wedgeEllipseCallout">
            <a:avLst>
              <a:gd name="adj1" fmla="val 6949"/>
              <a:gd name="adj2" fmla="val 10497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La machine est en position </a:t>
            </a:r>
            <a:r>
              <a:rPr lang="fr-FR" b="1" dirty="0" smtClean="0">
                <a:solidFill>
                  <a:schemeClr val="bg1"/>
                </a:solidFill>
              </a:rPr>
              <a:t>initiale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3" name="Bulle ronde 22"/>
          <p:cNvSpPr/>
          <p:nvPr/>
        </p:nvSpPr>
        <p:spPr>
          <a:xfrm>
            <a:off x="3857620" y="2928934"/>
            <a:ext cx="2357454" cy="785818"/>
          </a:xfrm>
          <a:prstGeom prst="wedgeEllipseCallout">
            <a:avLst>
              <a:gd name="adj1" fmla="val 7534"/>
              <a:gd name="adj2" fmla="val 98972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L’opérateur appuie </a:t>
            </a:r>
            <a:r>
              <a:rPr lang="fr-FR" b="1" dirty="0" smtClean="0">
                <a:solidFill>
                  <a:schemeClr val="bg1"/>
                </a:solidFill>
              </a:rPr>
              <a:t>sur S3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4" name="Bulle ronde 23"/>
          <p:cNvSpPr/>
          <p:nvPr/>
        </p:nvSpPr>
        <p:spPr>
          <a:xfrm>
            <a:off x="3071802" y="1357298"/>
            <a:ext cx="2286016" cy="714380"/>
          </a:xfrm>
          <a:prstGeom prst="wedgeEllipseCallout">
            <a:avLst>
              <a:gd name="adj1" fmla="val -54863"/>
              <a:gd name="adj2" fmla="val 41485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La transition est vraie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5" name="Ellipse 24"/>
          <p:cNvSpPr/>
          <p:nvPr/>
        </p:nvSpPr>
        <p:spPr>
          <a:xfrm>
            <a:off x="1714480" y="2000240"/>
            <a:ext cx="1643074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1928794" y="2357430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1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85720" y="2000240"/>
            <a:ext cx="1285884" cy="642942"/>
          </a:xfrm>
          <a:prstGeom prst="wedgeRectCallout">
            <a:avLst>
              <a:gd name="adj1" fmla="val 77873"/>
              <a:gd name="adj2" fmla="val 4976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Arial Black" pitchFamily="34" charset="0"/>
              </a:rPr>
              <a:t>Etape 1</a:t>
            </a:r>
            <a:endParaRPr lang="fr-FR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32" name="Groupe 31"/>
          <p:cNvGrpSpPr/>
          <p:nvPr/>
        </p:nvGrpSpPr>
        <p:grpSpPr>
          <a:xfrm>
            <a:off x="2500298" y="2357430"/>
            <a:ext cx="1214446" cy="571504"/>
            <a:chOff x="2500298" y="2357430"/>
            <a:chExt cx="1214446" cy="571504"/>
          </a:xfrm>
        </p:grpSpPr>
        <p:sp>
          <p:nvSpPr>
            <p:cNvPr id="29" name="Rectangle 28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31" name="Connecteur droit 30"/>
            <p:cNvCxnSpPr>
              <a:stCxn id="29" idx="1"/>
              <a:endCxn id="26" idx="3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Bulle ronde 33"/>
          <p:cNvSpPr/>
          <p:nvPr/>
        </p:nvSpPr>
        <p:spPr>
          <a:xfrm>
            <a:off x="3428992" y="785794"/>
            <a:ext cx="3500462" cy="1071570"/>
          </a:xfrm>
          <a:prstGeom prst="wedgeEllipseCallout">
            <a:avLst>
              <a:gd name="adj1" fmla="val -50358"/>
              <a:gd name="adj2" fmla="val 11286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Le moteur de broche se met en fonctionnement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714744" y="2357430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KM2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6" name="Bulle ronde 35"/>
          <p:cNvSpPr/>
          <p:nvPr/>
        </p:nvSpPr>
        <p:spPr>
          <a:xfrm>
            <a:off x="3571868" y="928670"/>
            <a:ext cx="3500462" cy="1071570"/>
          </a:xfrm>
          <a:prstGeom prst="wedgeEllipseCallout">
            <a:avLst>
              <a:gd name="adj1" fmla="val -29694"/>
              <a:gd name="adj2" fmla="val 96309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Le moteur de mouvement se met en </a:t>
            </a:r>
            <a:r>
              <a:rPr lang="fr-FR" b="1" dirty="0" smtClean="0">
                <a:solidFill>
                  <a:schemeClr val="bg1"/>
                </a:solidFill>
              </a:rPr>
              <a:t>grande vitesse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30" name="Tableau 29"/>
          <p:cNvGraphicFramePr>
            <a:graphicFrameLocks noGrp="1"/>
          </p:cNvGraphicFramePr>
          <p:nvPr/>
        </p:nvGraphicFramePr>
        <p:xfrm>
          <a:off x="214282" y="5214950"/>
          <a:ext cx="4000528" cy="1465494"/>
        </p:xfrm>
        <a:graphic>
          <a:graphicData uri="http://schemas.openxmlformats.org/drawingml/2006/table">
            <a:tbl>
              <a:tblPr/>
              <a:tblGrid>
                <a:gridCol w="774296"/>
                <a:gridCol w="3226232"/>
              </a:tblGrid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tri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tri 2 vitesses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broche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remontée 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3" grpId="0" animBg="1"/>
      <p:bldP spid="14" grpId="0" animBg="1"/>
      <p:bldP spid="14" grpId="1" animBg="1"/>
      <p:bldP spid="15" grpId="0" animBg="1"/>
      <p:bldP spid="15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8" grpId="0" animBg="1"/>
      <p:bldP spid="34" grpId="0" animBg="1"/>
      <p:bldP spid="34" grpId="1" animBg="1"/>
      <p:bldP spid="35" grpId="0" animBg="1"/>
      <p:bldP spid="36" grpId="0" animBg="1"/>
      <p:bldP spid="3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643050"/>
            <a:ext cx="3619500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fr-FR" sz="2800" dirty="0" smtClean="0"/>
              <a:t>POSTE DE PERCAGE</a:t>
            </a:r>
            <a:br>
              <a:rPr lang="fr-FR" sz="2800" dirty="0" smtClean="0"/>
            </a:br>
            <a:r>
              <a:rPr lang="fr-FR" sz="2800" dirty="0" smtClean="0"/>
              <a:t>GRAFCET POINT DE </a:t>
            </a:r>
            <a:r>
              <a:rPr lang="fr-FR" sz="2800" dirty="0" smtClean="0"/>
              <a:t>vue partie </a:t>
            </a:r>
            <a:r>
              <a:rPr lang="fr-FR" sz="2800" dirty="0" smtClean="0"/>
              <a:t>COMMANDE</a:t>
            </a:r>
            <a:endParaRPr lang="fr-FR" sz="2800" dirty="0"/>
          </a:p>
        </p:txBody>
      </p:sp>
      <p:sp>
        <p:nvSpPr>
          <p:cNvPr id="12" name="Flèche courbée vers la droite 11"/>
          <p:cNvSpPr/>
          <p:nvPr/>
        </p:nvSpPr>
        <p:spPr>
          <a:xfrm>
            <a:off x="6215074" y="4071942"/>
            <a:ext cx="357190" cy="35719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Flèche vers le bas 12"/>
          <p:cNvSpPr/>
          <p:nvPr/>
        </p:nvSpPr>
        <p:spPr>
          <a:xfrm>
            <a:off x="6929454" y="3357562"/>
            <a:ext cx="214314" cy="57150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928794" y="1428736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000232" y="1500174"/>
            <a:ext cx="428628" cy="42862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0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3" name="Groupe 20"/>
          <p:cNvGrpSpPr/>
          <p:nvPr/>
        </p:nvGrpSpPr>
        <p:grpSpPr>
          <a:xfrm>
            <a:off x="2143108" y="2000240"/>
            <a:ext cx="1285884" cy="369332"/>
            <a:chOff x="2143108" y="2000240"/>
            <a:chExt cx="1285884" cy="369332"/>
          </a:xfrm>
        </p:grpSpPr>
        <p:cxnSp>
          <p:nvCxnSpPr>
            <p:cNvPr id="17" name="Connecteur droit 16"/>
            <p:cNvCxnSpPr>
              <a:stCxn id="9" idx="2"/>
            </p:cNvCxnSpPr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S3 . S4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1928794" y="2357430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1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85720" y="2000240"/>
            <a:ext cx="1285884" cy="642942"/>
          </a:xfrm>
          <a:prstGeom prst="wedgeRectCallout">
            <a:avLst>
              <a:gd name="adj1" fmla="val 77873"/>
              <a:gd name="adj2" fmla="val 4976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Arial Black" pitchFamily="34" charset="0"/>
              </a:rPr>
              <a:t>Etape 1</a:t>
            </a:r>
            <a:endParaRPr lang="fr-FR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4" name="Groupe 31"/>
          <p:cNvGrpSpPr/>
          <p:nvPr/>
        </p:nvGrpSpPr>
        <p:grpSpPr>
          <a:xfrm>
            <a:off x="2500298" y="2357430"/>
            <a:ext cx="1214446" cy="571504"/>
            <a:chOff x="2500298" y="2357430"/>
            <a:chExt cx="1214446" cy="571504"/>
          </a:xfrm>
        </p:grpSpPr>
        <p:sp>
          <p:nvSpPr>
            <p:cNvPr id="29" name="Rectangle 28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31" name="Connecteur droit 30"/>
            <p:cNvCxnSpPr>
              <a:stCxn id="29" idx="1"/>
              <a:endCxn id="26" idx="3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/>
          <p:cNvSpPr/>
          <p:nvPr/>
        </p:nvSpPr>
        <p:spPr>
          <a:xfrm>
            <a:off x="3714744" y="2357430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KM2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22" name="Tableau 21"/>
          <p:cNvGraphicFramePr>
            <a:graphicFrameLocks noGrp="1"/>
          </p:cNvGraphicFramePr>
          <p:nvPr/>
        </p:nvGraphicFramePr>
        <p:xfrm>
          <a:off x="214282" y="5214950"/>
          <a:ext cx="4000528" cy="1465494"/>
        </p:xfrm>
        <a:graphic>
          <a:graphicData uri="http://schemas.openxmlformats.org/drawingml/2006/table">
            <a:tbl>
              <a:tblPr/>
              <a:tblGrid>
                <a:gridCol w="774296"/>
                <a:gridCol w="3226232"/>
              </a:tblGrid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tri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tri 2 vitesses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broche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remontée 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857364"/>
            <a:ext cx="3686175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fr-FR" sz="2800" dirty="0" smtClean="0"/>
              <a:t>POSTE DE PERCAGE</a:t>
            </a:r>
            <a:br>
              <a:rPr lang="fr-FR" sz="2800" dirty="0" smtClean="0"/>
            </a:br>
            <a:r>
              <a:rPr lang="fr-FR" sz="2800" dirty="0" smtClean="0"/>
              <a:t>GRAFCET POINT </a:t>
            </a:r>
            <a:r>
              <a:rPr lang="fr-FR" sz="2800" dirty="0" smtClean="0"/>
              <a:t>DE vue </a:t>
            </a:r>
            <a:r>
              <a:rPr lang="fr-FR" sz="2800" dirty="0" smtClean="0"/>
              <a:t>PARTIE COMMANDE</a:t>
            </a:r>
            <a:endParaRPr lang="fr-FR" sz="2800" dirty="0"/>
          </a:p>
        </p:txBody>
      </p:sp>
      <p:sp>
        <p:nvSpPr>
          <p:cNvPr id="12" name="Flèche courbée vers la droite 11"/>
          <p:cNvSpPr/>
          <p:nvPr/>
        </p:nvSpPr>
        <p:spPr>
          <a:xfrm>
            <a:off x="6215074" y="4071942"/>
            <a:ext cx="357190" cy="35719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Flèche vers le bas 12"/>
          <p:cNvSpPr/>
          <p:nvPr/>
        </p:nvSpPr>
        <p:spPr>
          <a:xfrm>
            <a:off x="6929454" y="3357562"/>
            <a:ext cx="214314" cy="57150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928794" y="1428736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000232" y="1500174"/>
            <a:ext cx="428628" cy="42862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0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3" name="Groupe 20"/>
          <p:cNvGrpSpPr/>
          <p:nvPr/>
        </p:nvGrpSpPr>
        <p:grpSpPr>
          <a:xfrm>
            <a:off x="2143108" y="2000240"/>
            <a:ext cx="1285884" cy="369332"/>
            <a:chOff x="2143108" y="2000240"/>
            <a:chExt cx="1285884" cy="369332"/>
          </a:xfrm>
        </p:grpSpPr>
        <p:cxnSp>
          <p:nvCxnSpPr>
            <p:cNvPr id="17" name="Connecteur droit 16"/>
            <p:cNvCxnSpPr>
              <a:stCxn id="9" idx="2"/>
            </p:cNvCxnSpPr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S3 . S4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1928794" y="2357430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1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85720" y="2000240"/>
            <a:ext cx="1285884" cy="642942"/>
          </a:xfrm>
          <a:prstGeom prst="wedgeRectCallout">
            <a:avLst>
              <a:gd name="adj1" fmla="val 77873"/>
              <a:gd name="adj2" fmla="val 4976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Arial Black" pitchFamily="34" charset="0"/>
              </a:rPr>
              <a:t>Etape 1</a:t>
            </a:r>
            <a:endParaRPr lang="fr-FR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4" name="Groupe 31"/>
          <p:cNvGrpSpPr/>
          <p:nvPr/>
        </p:nvGrpSpPr>
        <p:grpSpPr>
          <a:xfrm>
            <a:off x="2500298" y="2357430"/>
            <a:ext cx="1214446" cy="571504"/>
            <a:chOff x="2500298" y="2357430"/>
            <a:chExt cx="1214446" cy="571504"/>
          </a:xfrm>
        </p:grpSpPr>
        <p:sp>
          <p:nvSpPr>
            <p:cNvPr id="29" name="Rectangle 28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31" name="Connecteur droit 30"/>
            <p:cNvCxnSpPr>
              <a:stCxn id="29" idx="1"/>
              <a:endCxn id="26" idx="3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/>
          <p:cNvSpPr/>
          <p:nvPr/>
        </p:nvSpPr>
        <p:spPr>
          <a:xfrm>
            <a:off x="3714744" y="2357430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KM2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22" name="Groupe 20"/>
          <p:cNvGrpSpPr/>
          <p:nvPr/>
        </p:nvGrpSpPr>
        <p:grpSpPr>
          <a:xfrm>
            <a:off x="2143108" y="2928934"/>
            <a:ext cx="1285884" cy="369332"/>
            <a:chOff x="2143108" y="2000240"/>
            <a:chExt cx="1285884" cy="369332"/>
          </a:xfrm>
        </p:grpSpPr>
        <p:cxnSp>
          <p:nvCxnSpPr>
            <p:cNvPr id="23" name="Connecteur droit 22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S5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3428992" y="2000240"/>
            <a:ext cx="1571636" cy="1285884"/>
          </a:xfrm>
          <a:prstGeom prst="wedgeRectCallout">
            <a:avLst>
              <a:gd name="adj1" fmla="val -90303"/>
              <a:gd name="adj2" fmla="val 3384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L’unité arrive en position S5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2" name="Flèche vers le bas 31"/>
          <p:cNvSpPr/>
          <p:nvPr/>
        </p:nvSpPr>
        <p:spPr>
          <a:xfrm>
            <a:off x="7286644" y="2643182"/>
            <a:ext cx="214314" cy="50006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/>
          <p:cNvSpPr/>
          <p:nvPr/>
        </p:nvSpPr>
        <p:spPr>
          <a:xfrm>
            <a:off x="1714480" y="2285992"/>
            <a:ext cx="1000132" cy="714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Ellipse 33"/>
          <p:cNvSpPr/>
          <p:nvPr/>
        </p:nvSpPr>
        <p:spPr>
          <a:xfrm>
            <a:off x="2357422" y="2928934"/>
            <a:ext cx="428628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/>
          <p:cNvSpPr/>
          <p:nvPr/>
        </p:nvSpPr>
        <p:spPr>
          <a:xfrm>
            <a:off x="1928794" y="3286124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7158" y="2928934"/>
            <a:ext cx="1285884" cy="642942"/>
          </a:xfrm>
          <a:prstGeom prst="wedgeRectCallout">
            <a:avLst>
              <a:gd name="adj1" fmla="val 77873"/>
              <a:gd name="adj2" fmla="val 4976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Arial Black" pitchFamily="34" charset="0"/>
              </a:rPr>
              <a:t>Etape 2</a:t>
            </a:r>
            <a:endParaRPr lang="fr-FR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143240" y="3357562"/>
            <a:ext cx="2643206" cy="17145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solidFill>
                  <a:schemeClr val="bg1"/>
                </a:solidFill>
              </a:rPr>
              <a:t>L’étape </a:t>
            </a:r>
            <a:r>
              <a:rPr lang="fr-FR" b="1" dirty="0" smtClean="0">
                <a:solidFill>
                  <a:schemeClr val="bg1"/>
                </a:solidFill>
              </a:rPr>
              <a:t>1 est active et la transition est </a:t>
            </a:r>
            <a:r>
              <a:rPr lang="fr-FR" b="1" dirty="0" smtClean="0">
                <a:solidFill>
                  <a:schemeClr val="bg1"/>
                </a:solidFill>
              </a:rPr>
              <a:t>vraie.</a:t>
            </a:r>
            <a:endParaRPr lang="fr-FR" b="1" dirty="0" smtClean="0">
              <a:solidFill>
                <a:schemeClr val="bg1"/>
              </a:solidFill>
            </a:endParaRPr>
          </a:p>
          <a:p>
            <a:r>
              <a:rPr lang="fr-FR" b="1" dirty="0" smtClean="0">
                <a:solidFill>
                  <a:schemeClr val="bg1"/>
                </a:solidFill>
              </a:rPr>
              <a:t>Simultanément </a:t>
            </a:r>
            <a:r>
              <a:rPr lang="fr-FR" b="1" dirty="0" smtClean="0">
                <a:solidFill>
                  <a:schemeClr val="bg1"/>
                </a:solidFill>
              </a:rPr>
              <a:t>l’étape </a:t>
            </a:r>
            <a:r>
              <a:rPr lang="fr-FR" b="1" dirty="0" smtClean="0">
                <a:solidFill>
                  <a:schemeClr val="bg1"/>
                </a:solidFill>
              </a:rPr>
              <a:t>2 devient active </a:t>
            </a:r>
            <a:r>
              <a:rPr lang="fr-FR" b="1" dirty="0" smtClean="0">
                <a:solidFill>
                  <a:schemeClr val="bg1"/>
                </a:solidFill>
              </a:rPr>
              <a:t>et l’étape </a:t>
            </a:r>
            <a:r>
              <a:rPr lang="fr-FR" b="1" dirty="0" smtClean="0">
                <a:solidFill>
                  <a:schemeClr val="bg1"/>
                </a:solidFill>
              </a:rPr>
              <a:t>1 inactive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38" name="Tableau 37"/>
          <p:cNvGraphicFramePr>
            <a:graphicFrameLocks noGrp="1"/>
          </p:cNvGraphicFramePr>
          <p:nvPr/>
        </p:nvGraphicFramePr>
        <p:xfrm>
          <a:off x="214282" y="5214950"/>
          <a:ext cx="4000528" cy="1465494"/>
        </p:xfrm>
        <a:graphic>
          <a:graphicData uri="http://schemas.openxmlformats.org/drawingml/2006/table">
            <a:tbl>
              <a:tblPr/>
              <a:tblGrid>
                <a:gridCol w="774296"/>
                <a:gridCol w="3226232"/>
              </a:tblGrid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tri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tri 2 vitesses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broche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remontée 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7" grpId="0" animBg="1"/>
      <p:bldP spid="32" grpId="0" animBg="1"/>
      <p:bldP spid="33" grpId="0" animBg="1"/>
      <p:bldP spid="34" grpId="0" animBg="1"/>
      <p:bldP spid="40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857364"/>
            <a:ext cx="3686175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fr-FR" sz="2800" dirty="0" smtClean="0"/>
              <a:t>POSTE DE PERCAGE</a:t>
            </a:r>
            <a:br>
              <a:rPr lang="fr-FR" sz="2800" dirty="0" smtClean="0"/>
            </a:br>
            <a:r>
              <a:rPr lang="fr-FR" sz="2800" dirty="0" smtClean="0"/>
              <a:t>GRAFCET POINT </a:t>
            </a:r>
            <a:r>
              <a:rPr lang="fr-FR" sz="2800" dirty="0" smtClean="0"/>
              <a:t>DE vue </a:t>
            </a:r>
            <a:r>
              <a:rPr lang="fr-FR" sz="2800" dirty="0" smtClean="0"/>
              <a:t>PARTIE COMMANDE</a:t>
            </a:r>
            <a:endParaRPr lang="fr-FR" sz="2800" dirty="0"/>
          </a:p>
        </p:txBody>
      </p:sp>
      <p:sp>
        <p:nvSpPr>
          <p:cNvPr id="12" name="Flèche courbée vers la droite 11"/>
          <p:cNvSpPr/>
          <p:nvPr/>
        </p:nvSpPr>
        <p:spPr>
          <a:xfrm>
            <a:off x="6215074" y="4071942"/>
            <a:ext cx="357190" cy="35719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Flèche vers le bas 12"/>
          <p:cNvSpPr/>
          <p:nvPr/>
        </p:nvSpPr>
        <p:spPr>
          <a:xfrm>
            <a:off x="6929454" y="3357562"/>
            <a:ext cx="214314" cy="57150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928794" y="1428736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000232" y="1500174"/>
            <a:ext cx="428628" cy="42862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0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3" name="Groupe 20"/>
          <p:cNvGrpSpPr/>
          <p:nvPr/>
        </p:nvGrpSpPr>
        <p:grpSpPr>
          <a:xfrm>
            <a:off x="2143108" y="2000240"/>
            <a:ext cx="1285884" cy="369332"/>
            <a:chOff x="2143108" y="2000240"/>
            <a:chExt cx="1285884" cy="369332"/>
          </a:xfrm>
        </p:grpSpPr>
        <p:cxnSp>
          <p:nvCxnSpPr>
            <p:cNvPr id="17" name="Connecteur droit 16"/>
            <p:cNvCxnSpPr>
              <a:stCxn id="9" idx="2"/>
            </p:cNvCxnSpPr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S3 . S4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1928794" y="2357430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1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4" name="Groupe 31"/>
          <p:cNvGrpSpPr/>
          <p:nvPr/>
        </p:nvGrpSpPr>
        <p:grpSpPr>
          <a:xfrm>
            <a:off x="2500298" y="2357430"/>
            <a:ext cx="1214446" cy="571504"/>
            <a:chOff x="2500298" y="2357430"/>
            <a:chExt cx="1214446" cy="571504"/>
          </a:xfrm>
        </p:grpSpPr>
        <p:sp>
          <p:nvSpPr>
            <p:cNvPr id="29" name="Rectangle 28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31" name="Connecteur droit 30"/>
            <p:cNvCxnSpPr>
              <a:stCxn id="29" idx="1"/>
              <a:endCxn id="26" idx="3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/>
          <p:cNvSpPr/>
          <p:nvPr/>
        </p:nvSpPr>
        <p:spPr>
          <a:xfrm>
            <a:off x="3714744" y="2357430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KM2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5" name="Groupe 20"/>
          <p:cNvGrpSpPr/>
          <p:nvPr/>
        </p:nvGrpSpPr>
        <p:grpSpPr>
          <a:xfrm>
            <a:off x="2143108" y="2928934"/>
            <a:ext cx="1285884" cy="369332"/>
            <a:chOff x="2143108" y="2000240"/>
            <a:chExt cx="1285884" cy="369332"/>
          </a:xfrm>
        </p:grpSpPr>
        <p:cxnSp>
          <p:nvCxnSpPr>
            <p:cNvPr id="23" name="Connecteur droit 22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S5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Flèche vers le bas 31"/>
          <p:cNvSpPr/>
          <p:nvPr/>
        </p:nvSpPr>
        <p:spPr>
          <a:xfrm>
            <a:off x="7286644" y="2643182"/>
            <a:ext cx="214314" cy="50006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/>
          <p:cNvSpPr/>
          <p:nvPr/>
        </p:nvSpPr>
        <p:spPr>
          <a:xfrm>
            <a:off x="1928794" y="3286124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7158" y="2928934"/>
            <a:ext cx="1285884" cy="642942"/>
          </a:xfrm>
          <a:prstGeom prst="wedgeRectCallout">
            <a:avLst>
              <a:gd name="adj1" fmla="val 77873"/>
              <a:gd name="adj2" fmla="val 4976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Arial Black" pitchFamily="34" charset="0"/>
              </a:rPr>
              <a:t>Etape 2</a:t>
            </a:r>
            <a:endParaRPr lang="fr-FR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30" name="Groupe 31"/>
          <p:cNvGrpSpPr/>
          <p:nvPr/>
        </p:nvGrpSpPr>
        <p:grpSpPr>
          <a:xfrm>
            <a:off x="2500298" y="3286124"/>
            <a:ext cx="1214446" cy="571504"/>
            <a:chOff x="2500298" y="2357430"/>
            <a:chExt cx="1214446" cy="571504"/>
          </a:xfrm>
        </p:grpSpPr>
        <p:sp>
          <p:nvSpPr>
            <p:cNvPr id="38" name="Rectangle 37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41" name="Connecteur droit 40"/>
            <p:cNvCxnSpPr>
              <a:stCxn id="38" idx="1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/>
          <p:nvPr/>
        </p:nvSpPr>
        <p:spPr>
          <a:xfrm>
            <a:off x="3714744" y="3286124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KM3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00034" y="2000240"/>
            <a:ext cx="4429156" cy="857256"/>
          </a:xfrm>
          <a:prstGeom prst="wedgeRectCallout">
            <a:avLst>
              <a:gd name="adj1" fmla="val 35619"/>
              <a:gd name="adj2" fmla="val 10389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Le moteur de broche </a:t>
            </a:r>
            <a:r>
              <a:rPr lang="fr-FR" b="1" dirty="0" smtClean="0">
                <a:solidFill>
                  <a:schemeClr val="bg1"/>
                </a:solidFill>
              </a:rPr>
              <a:t>continue </a:t>
            </a:r>
            <a:r>
              <a:rPr lang="fr-FR" b="1" dirty="0" smtClean="0">
                <a:solidFill>
                  <a:schemeClr val="bg1"/>
                </a:solidFill>
              </a:rPr>
              <a:t>de tourner, l’unité descend toujours mais passe en petite vitesse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34" name="Tableau 33"/>
          <p:cNvGraphicFramePr>
            <a:graphicFrameLocks noGrp="1"/>
          </p:cNvGraphicFramePr>
          <p:nvPr/>
        </p:nvGraphicFramePr>
        <p:xfrm>
          <a:off x="214282" y="5214950"/>
          <a:ext cx="4000528" cy="1465494"/>
        </p:xfrm>
        <a:graphic>
          <a:graphicData uri="http://schemas.openxmlformats.org/drawingml/2006/table">
            <a:tbl>
              <a:tblPr/>
              <a:tblGrid>
                <a:gridCol w="774296"/>
                <a:gridCol w="3226232"/>
              </a:tblGrid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tri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tri 2 vitesses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broche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remontée 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857364"/>
            <a:ext cx="368617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fr-FR" sz="2800" dirty="0" smtClean="0"/>
              <a:t>POSTE DE PERCAGE</a:t>
            </a:r>
            <a:br>
              <a:rPr lang="fr-FR" sz="2800" dirty="0" smtClean="0"/>
            </a:br>
            <a:r>
              <a:rPr lang="fr-FR" sz="2800" dirty="0" smtClean="0"/>
              <a:t>GRAFCET POINT DE </a:t>
            </a:r>
            <a:r>
              <a:rPr lang="fr-FR" sz="2800" dirty="0" smtClean="0"/>
              <a:t>vue PARTIE </a:t>
            </a:r>
            <a:r>
              <a:rPr lang="fr-FR" sz="2800" dirty="0" smtClean="0"/>
              <a:t>COMMANDE</a:t>
            </a:r>
            <a:endParaRPr lang="fr-FR" sz="2800" dirty="0"/>
          </a:p>
        </p:txBody>
      </p:sp>
      <p:sp>
        <p:nvSpPr>
          <p:cNvPr id="12" name="Flèche courbée vers la droite 11"/>
          <p:cNvSpPr/>
          <p:nvPr/>
        </p:nvSpPr>
        <p:spPr>
          <a:xfrm>
            <a:off x="6215074" y="4071942"/>
            <a:ext cx="357190" cy="35719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Flèche vers le bas 12"/>
          <p:cNvSpPr/>
          <p:nvPr/>
        </p:nvSpPr>
        <p:spPr>
          <a:xfrm>
            <a:off x="6929454" y="3357562"/>
            <a:ext cx="214314" cy="57150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928794" y="1428736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000232" y="1500174"/>
            <a:ext cx="428628" cy="42862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0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3" name="Groupe 20"/>
          <p:cNvGrpSpPr/>
          <p:nvPr/>
        </p:nvGrpSpPr>
        <p:grpSpPr>
          <a:xfrm>
            <a:off x="2143108" y="2000240"/>
            <a:ext cx="1285884" cy="369332"/>
            <a:chOff x="2143108" y="2000240"/>
            <a:chExt cx="1285884" cy="369332"/>
          </a:xfrm>
        </p:grpSpPr>
        <p:cxnSp>
          <p:nvCxnSpPr>
            <p:cNvPr id="17" name="Connecteur droit 16"/>
            <p:cNvCxnSpPr>
              <a:stCxn id="9" idx="2"/>
            </p:cNvCxnSpPr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S3 . S4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1928794" y="2357430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1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4" name="Groupe 31"/>
          <p:cNvGrpSpPr/>
          <p:nvPr/>
        </p:nvGrpSpPr>
        <p:grpSpPr>
          <a:xfrm>
            <a:off x="2500298" y="2357430"/>
            <a:ext cx="1214446" cy="571504"/>
            <a:chOff x="2500298" y="2357430"/>
            <a:chExt cx="1214446" cy="571504"/>
          </a:xfrm>
        </p:grpSpPr>
        <p:sp>
          <p:nvSpPr>
            <p:cNvPr id="29" name="Rectangle 28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31" name="Connecteur droit 30"/>
            <p:cNvCxnSpPr>
              <a:stCxn id="29" idx="1"/>
              <a:endCxn id="26" idx="3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/>
          <p:cNvSpPr/>
          <p:nvPr/>
        </p:nvSpPr>
        <p:spPr>
          <a:xfrm>
            <a:off x="3714744" y="2357430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KM2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5" name="Groupe 20"/>
          <p:cNvGrpSpPr/>
          <p:nvPr/>
        </p:nvGrpSpPr>
        <p:grpSpPr>
          <a:xfrm>
            <a:off x="2143108" y="2928934"/>
            <a:ext cx="1285884" cy="369332"/>
            <a:chOff x="2143108" y="2000240"/>
            <a:chExt cx="1285884" cy="369332"/>
          </a:xfrm>
        </p:grpSpPr>
        <p:cxnSp>
          <p:nvCxnSpPr>
            <p:cNvPr id="23" name="Connecteur droit 22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S5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928794" y="3286124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7158" y="2928934"/>
            <a:ext cx="1285884" cy="642942"/>
          </a:xfrm>
          <a:prstGeom prst="wedgeRectCallout">
            <a:avLst>
              <a:gd name="adj1" fmla="val 77873"/>
              <a:gd name="adj2" fmla="val 4976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Arial Black" pitchFamily="34" charset="0"/>
              </a:rPr>
              <a:t>Etape 2</a:t>
            </a:r>
            <a:endParaRPr lang="fr-FR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6" name="Groupe 31"/>
          <p:cNvGrpSpPr/>
          <p:nvPr/>
        </p:nvGrpSpPr>
        <p:grpSpPr>
          <a:xfrm>
            <a:off x="2500298" y="3286124"/>
            <a:ext cx="1214446" cy="571504"/>
            <a:chOff x="2500298" y="2357430"/>
            <a:chExt cx="1214446" cy="571504"/>
          </a:xfrm>
        </p:grpSpPr>
        <p:sp>
          <p:nvSpPr>
            <p:cNvPr id="38" name="Rectangle 37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41" name="Connecteur droit 40"/>
            <p:cNvCxnSpPr>
              <a:stCxn id="38" idx="1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/>
          <p:nvPr/>
        </p:nvSpPr>
        <p:spPr>
          <a:xfrm>
            <a:off x="3714744" y="3286124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KM3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32" name="Groupe 20"/>
          <p:cNvGrpSpPr/>
          <p:nvPr/>
        </p:nvGrpSpPr>
        <p:grpSpPr>
          <a:xfrm>
            <a:off x="2143108" y="3857628"/>
            <a:ext cx="1285884" cy="369332"/>
            <a:chOff x="2143108" y="2000240"/>
            <a:chExt cx="1285884" cy="369332"/>
          </a:xfrm>
        </p:grpSpPr>
        <p:cxnSp>
          <p:nvCxnSpPr>
            <p:cNvPr id="34" name="Connecteur droit 33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ZoneTexte 44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S6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3286116" y="1928802"/>
            <a:ext cx="2357454" cy="12858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L’unité de perçage arrive en position S6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47" name="Ellipse 46"/>
          <p:cNvSpPr/>
          <p:nvPr/>
        </p:nvSpPr>
        <p:spPr>
          <a:xfrm>
            <a:off x="2285984" y="3857628"/>
            <a:ext cx="500066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Flèche vers le bas 47"/>
          <p:cNvSpPr/>
          <p:nvPr/>
        </p:nvSpPr>
        <p:spPr>
          <a:xfrm>
            <a:off x="7358082" y="3000372"/>
            <a:ext cx="214314" cy="50006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49" name="Tableau 48"/>
          <p:cNvGraphicFramePr>
            <a:graphicFrameLocks noGrp="1"/>
          </p:cNvGraphicFramePr>
          <p:nvPr/>
        </p:nvGraphicFramePr>
        <p:xfrm>
          <a:off x="214282" y="5214950"/>
          <a:ext cx="4000528" cy="1465494"/>
        </p:xfrm>
        <a:graphic>
          <a:graphicData uri="http://schemas.openxmlformats.org/drawingml/2006/table">
            <a:tbl>
              <a:tblPr/>
              <a:tblGrid>
                <a:gridCol w="774296"/>
                <a:gridCol w="3226232"/>
              </a:tblGrid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tri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tri 2 vitesses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broche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remontée 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857364"/>
            <a:ext cx="368617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fr-FR" sz="2800" dirty="0" smtClean="0"/>
              <a:t>POSTE DE PERCAGE</a:t>
            </a:r>
            <a:br>
              <a:rPr lang="fr-FR" sz="2800" dirty="0" smtClean="0"/>
            </a:br>
            <a:r>
              <a:rPr lang="fr-FR" sz="2800" dirty="0" smtClean="0"/>
              <a:t>GRAFCET POINT DE </a:t>
            </a:r>
            <a:r>
              <a:rPr lang="fr-FR" sz="2800" dirty="0" smtClean="0"/>
              <a:t>vue PARTIE </a:t>
            </a:r>
            <a:r>
              <a:rPr lang="fr-FR" sz="2800" dirty="0" smtClean="0"/>
              <a:t>COMMANDE</a:t>
            </a:r>
            <a:endParaRPr lang="fr-FR" sz="2800" dirty="0"/>
          </a:p>
        </p:txBody>
      </p:sp>
      <p:sp>
        <p:nvSpPr>
          <p:cNvPr id="12" name="Flèche courbée vers la droite 11"/>
          <p:cNvSpPr/>
          <p:nvPr/>
        </p:nvSpPr>
        <p:spPr>
          <a:xfrm>
            <a:off x="6215074" y="4071942"/>
            <a:ext cx="357190" cy="35719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Flèche vers le bas 12"/>
          <p:cNvSpPr/>
          <p:nvPr/>
        </p:nvSpPr>
        <p:spPr>
          <a:xfrm>
            <a:off x="6929454" y="3357562"/>
            <a:ext cx="214314" cy="57150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928794" y="1428736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000232" y="1500174"/>
            <a:ext cx="428628" cy="42862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0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3" name="Groupe 20"/>
          <p:cNvGrpSpPr/>
          <p:nvPr/>
        </p:nvGrpSpPr>
        <p:grpSpPr>
          <a:xfrm>
            <a:off x="2143108" y="2000240"/>
            <a:ext cx="1285884" cy="369332"/>
            <a:chOff x="2143108" y="2000240"/>
            <a:chExt cx="1285884" cy="369332"/>
          </a:xfrm>
        </p:grpSpPr>
        <p:cxnSp>
          <p:nvCxnSpPr>
            <p:cNvPr id="17" name="Connecteur droit 16"/>
            <p:cNvCxnSpPr>
              <a:stCxn id="9" idx="2"/>
            </p:cNvCxnSpPr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S3 . S4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1928794" y="2357430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1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4" name="Groupe 31"/>
          <p:cNvGrpSpPr/>
          <p:nvPr/>
        </p:nvGrpSpPr>
        <p:grpSpPr>
          <a:xfrm>
            <a:off x="2500298" y="2357430"/>
            <a:ext cx="1214446" cy="571504"/>
            <a:chOff x="2500298" y="2357430"/>
            <a:chExt cx="1214446" cy="571504"/>
          </a:xfrm>
        </p:grpSpPr>
        <p:sp>
          <p:nvSpPr>
            <p:cNvPr id="29" name="Rectangle 28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31" name="Connecteur droit 30"/>
            <p:cNvCxnSpPr>
              <a:stCxn id="29" idx="1"/>
              <a:endCxn id="26" idx="3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/>
          <p:cNvSpPr/>
          <p:nvPr/>
        </p:nvSpPr>
        <p:spPr>
          <a:xfrm>
            <a:off x="3714744" y="2357430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KM2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5" name="Groupe 20"/>
          <p:cNvGrpSpPr/>
          <p:nvPr/>
        </p:nvGrpSpPr>
        <p:grpSpPr>
          <a:xfrm>
            <a:off x="2143108" y="2928934"/>
            <a:ext cx="1285884" cy="369332"/>
            <a:chOff x="2143108" y="2000240"/>
            <a:chExt cx="1285884" cy="369332"/>
          </a:xfrm>
        </p:grpSpPr>
        <p:cxnSp>
          <p:nvCxnSpPr>
            <p:cNvPr id="23" name="Connecteur droit 22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S5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928794" y="3286124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7158" y="3786190"/>
            <a:ext cx="1285884" cy="642942"/>
          </a:xfrm>
          <a:prstGeom prst="wedgeRectCallout">
            <a:avLst>
              <a:gd name="adj1" fmla="val 77873"/>
              <a:gd name="adj2" fmla="val 4976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Arial Black" pitchFamily="34" charset="0"/>
              </a:rPr>
              <a:t>Etape 3</a:t>
            </a:r>
            <a:endParaRPr lang="fr-FR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6" name="Groupe 31"/>
          <p:cNvGrpSpPr/>
          <p:nvPr/>
        </p:nvGrpSpPr>
        <p:grpSpPr>
          <a:xfrm>
            <a:off x="2500298" y="3286124"/>
            <a:ext cx="1214446" cy="571504"/>
            <a:chOff x="2500298" y="2357430"/>
            <a:chExt cx="1214446" cy="571504"/>
          </a:xfrm>
        </p:grpSpPr>
        <p:sp>
          <p:nvSpPr>
            <p:cNvPr id="38" name="Rectangle 37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41" name="Connecteur droit 40"/>
            <p:cNvCxnSpPr>
              <a:stCxn id="38" idx="1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/>
          <p:nvPr/>
        </p:nvSpPr>
        <p:spPr>
          <a:xfrm>
            <a:off x="3714744" y="3286124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KM3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7" name="Groupe 20"/>
          <p:cNvGrpSpPr/>
          <p:nvPr/>
        </p:nvGrpSpPr>
        <p:grpSpPr>
          <a:xfrm>
            <a:off x="2143108" y="3857628"/>
            <a:ext cx="1285884" cy="369332"/>
            <a:chOff x="2143108" y="2000240"/>
            <a:chExt cx="1285884" cy="369332"/>
          </a:xfrm>
        </p:grpSpPr>
        <p:cxnSp>
          <p:nvCxnSpPr>
            <p:cNvPr id="34" name="Connecteur droit 33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ZoneTexte 44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S6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Rectangle 43"/>
          <p:cNvSpPr/>
          <p:nvPr/>
        </p:nvSpPr>
        <p:spPr>
          <a:xfrm>
            <a:off x="1928794" y="4214818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3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49" name="Groupe 31"/>
          <p:cNvGrpSpPr/>
          <p:nvPr/>
        </p:nvGrpSpPr>
        <p:grpSpPr>
          <a:xfrm>
            <a:off x="2500298" y="4214818"/>
            <a:ext cx="1214446" cy="571504"/>
            <a:chOff x="2500298" y="2357430"/>
            <a:chExt cx="1214446" cy="571504"/>
          </a:xfrm>
        </p:grpSpPr>
        <p:sp>
          <p:nvSpPr>
            <p:cNvPr id="50" name="Rectangle 49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51" name="Connecteur droit 50"/>
            <p:cNvCxnSpPr>
              <a:stCxn id="50" idx="1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ectangle 51"/>
          <p:cNvSpPr/>
          <p:nvPr/>
        </p:nvSpPr>
        <p:spPr>
          <a:xfrm>
            <a:off x="3714744" y="4214818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KM4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28596" y="2857496"/>
            <a:ext cx="4429156" cy="857256"/>
          </a:xfrm>
          <a:prstGeom prst="wedgeRectCallout">
            <a:avLst>
              <a:gd name="adj1" fmla="val 35619"/>
              <a:gd name="adj2" fmla="val 10389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Le moteur de broche </a:t>
            </a:r>
            <a:r>
              <a:rPr lang="fr-FR" b="1" dirty="0" smtClean="0">
                <a:solidFill>
                  <a:schemeClr val="bg1"/>
                </a:solidFill>
              </a:rPr>
              <a:t>continue </a:t>
            </a:r>
            <a:r>
              <a:rPr lang="fr-FR" b="1" dirty="0" smtClean="0">
                <a:solidFill>
                  <a:schemeClr val="bg1"/>
                </a:solidFill>
              </a:rPr>
              <a:t>de tourner, l’unité remonte en grande vitesse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5" name="Flèche vers le haut 54"/>
          <p:cNvSpPr/>
          <p:nvPr/>
        </p:nvSpPr>
        <p:spPr>
          <a:xfrm>
            <a:off x="6929454" y="3357562"/>
            <a:ext cx="285752" cy="571504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47" name="Tableau 46"/>
          <p:cNvGraphicFramePr>
            <a:graphicFrameLocks noGrp="1"/>
          </p:cNvGraphicFramePr>
          <p:nvPr/>
        </p:nvGraphicFramePr>
        <p:xfrm>
          <a:off x="214282" y="5214950"/>
          <a:ext cx="4000528" cy="1465494"/>
        </p:xfrm>
        <a:graphic>
          <a:graphicData uri="http://schemas.openxmlformats.org/drawingml/2006/table">
            <a:tbl>
              <a:tblPr/>
              <a:tblGrid>
                <a:gridCol w="774296"/>
                <a:gridCol w="3226232"/>
              </a:tblGrid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tri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tri 2 vitesses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broche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remontée 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4" grpId="0" animBg="1"/>
      <p:bldP spid="5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785926"/>
            <a:ext cx="3533775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fr-FR" sz="2800" dirty="0" smtClean="0"/>
              <a:t>POSTE DE PERCAGE</a:t>
            </a:r>
            <a:br>
              <a:rPr lang="fr-FR" sz="2800" dirty="0" smtClean="0"/>
            </a:br>
            <a:r>
              <a:rPr lang="fr-FR" sz="2800" dirty="0" smtClean="0"/>
              <a:t>GRAFCET POINT </a:t>
            </a:r>
            <a:r>
              <a:rPr lang="fr-FR" sz="2800" dirty="0" smtClean="0"/>
              <a:t>DE vue </a:t>
            </a:r>
            <a:r>
              <a:rPr lang="fr-FR" sz="2800" dirty="0" smtClean="0"/>
              <a:t>PARTIE COMMANDE</a:t>
            </a:r>
            <a:endParaRPr lang="fr-FR" sz="2800" dirty="0"/>
          </a:p>
        </p:txBody>
      </p:sp>
      <p:sp>
        <p:nvSpPr>
          <p:cNvPr id="12" name="Flèche courbée vers la droite 11"/>
          <p:cNvSpPr/>
          <p:nvPr/>
        </p:nvSpPr>
        <p:spPr>
          <a:xfrm>
            <a:off x="6215074" y="4071942"/>
            <a:ext cx="357190" cy="35719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28794" y="1428736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000232" y="1500174"/>
            <a:ext cx="428628" cy="42862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0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3" name="Groupe 20"/>
          <p:cNvGrpSpPr/>
          <p:nvPr/>
        </p:nvGrpSpPr>
        <p:grpSpPr>
          <a:xfrm>
            <a:off x="2143108" y="2000240"/>
            <a:ext cx="1285884" cy="369332"/>
            <a:chOff x="2143108" y="2000240"/>
            <a:chExt cx="1285884" cy="369332"/>
          </a:xfrm>
        </p:grpSpPr>
        <p:cxnSp>
          <p:nvCxnSpPr>
            <p:cNvPr id="17" name="Connecteur droit 16"/>
            <p:cNvCxnSpPr>
              <a:stCxn id="9" idx="2"/>
            </p:cNvCxnSpPr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S3 . S4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1928794" y="2357430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1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4" name="Groupe 31"/>
          <p:cNvGrpSpPr/>
          <p:nvPr/>
        </p:nvGrpSpPr>
        <p:grpSpPr>
          <a:xfrm>
            <a:off x="2500298" y="2357430"/>
            <a:ext cx="1214446" cy="571504"/>
            <a:chOff x="2500298" y="2357430"/>
            <a:chExt cx="1214446" cy="571504"/>
          </a:xfrm>
        </p:grpSpPr>
        <p:sp>
          <p:nvSpPr>
            <p:cNvPr id="29" name="Rectangle 28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31" name="Connecteur droit 30"/>
            <p:cNvCxnSpPr>
              <a:stCxn id="29" idx="1"/>
              <a:endCxn id="26" idx="3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/>
          <p:cNvSpPr/>
          <p:nvPr/>
        </p:nvSpPr>
        <p:spPr>
          <a:xfrm>
            <a:off x="3714744" y="2357430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KM2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5" name="Groupe 20"/>
          <p:cNvGrpSpPr/>
          <p:nvPr/>
        </p:nvGrpSpPr>
        <p:grpSpPr>
          <a:xfrm>
            <a:off x="2143108" y="2928934"/>
            <a:ext cx="1285884" cy="369332"/>
            <a:chOff x="2143108" y="2000240"/>
            <a:chExt cx="1285884" cy="369332"/>
          </a:xfrm>
        </p:grpSpPr>
        <p:cxnSp>
          <p:nvCxnSpPr>
            <p:cNvPr id="23" name="Connecteur droit 22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S5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928794" y="3286124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7158" y="3786190"/>
            <a:ext cx="1285884" cy="642942"/>
          </a:xfrm>
          <a:prstGeom prst="wedgeRectCallout">
            <a:avLst>
              <a:gd name="adj1" fmla="val 77873"/>
              <a:gd name="adj2" fmla="val 4976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Arial Black" pitchFamily="34" charset="0"/>
              </a:rPr>
              <a:t>Etape 3</a:t>
            </a:r>
            <a:endParaRPr lang="fr-FR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6" name="Groupe 31"/>
          <p:cNvGrpSpPr/>
          <p:nvPr/>
        </p:nvGrpSpPr>
        <p:grpSpPr>
          <a:xfrm>
            <a:off x="2500298" y="3286124"/>
            <a:ext cx="1214446" cy="571504"/>
            <a:chOff x="2500298" y="2357430"/>
            <a:chExt cx="1214446" cy="571504"/>
          </a:xfrm>
        </p:grpSpPr>
        <p:sp>
          <p:nvSpPr>
            <p:cNvPr id="38" name="Rectangle 37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41" name="Connecteur droit 40"/>
            <p:cNvCxnSpPr>
              <a:stCxn id="38" idx="1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/>
          <p:nvPr/>
        </p:nvSpPr>
        <p:spPr>
          <a:xfrm>
            <a:off x="3714744" y="3286124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KM3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7" name="Groupe 20"/>
          <p:cNvGrpSpPr/>
          <p:nvPr/>
        </p:nvGrpSpPr>
        <p:grpSpPr>
          <a:xfrm>
            <a:off x="2143108" y="3857628"/>
            <a:ext cx="1285884" cy="369332"/>
            <a:chOff x="2143108" y="2000240"/>
            <a:chExt cx="1285884" cy="369332"/>
          </a:xfrm>
        </p:grpSpPr>
        <p:cxnSp>
          <p:nvCxnSpPr>
            <p:cNvPr id="34" name="Connecteur droit 33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ZoneTexte 44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S6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Rectangle 43"/>
          <p:cNvSpPr/>
          <p:nvPr/>
        </p:nvSpPr>
        <p:spPr>
          <a:xfrm>
            <a:off x="1928794" y="4214818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3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8" name="Groupe 31"/>
          <p:cNvGrpSpPr/>
          <p:nvPr/>
        </p:nvGrpSpPr>
        <p:grpSpPr>
          <a:xfrm>
            <a:off x="2500298" y="4214818"/>
            <a:ext cx="1214446" cy="571504"/>
            <a:chOff x="2500298" y="2357430"/>
            <a:chExt cx="1214446" cy="571504"/>
          </a:xfrm>
        </p:grpSpPr>
        <p:sp>
          <p:nvSpPr>
            <p:cNvPr id="50" name="Rectangle 49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51" name="Connecteur droit 50"/>
            <p:cNvCxnSpPr>
              <a:stCxn id="50" idx="1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ectangle 51"/>
          <p:cNvSpPr/>
          <p:nvPr/>
        </p:nvSpPr>
        <p:spPr>
          <a:xfrm>
            <a:off x="3714744" y="4214818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KM4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5" name="Flèche vers le haut 54"/>
          <p:cNvSpPr/>
          <p:nvPr/>
        </p:nvSpPr>
        <p:spPr>
          <a:xfrm>
            <a:off x="6929454" y="3357562"/>
            <a:ext cx="285752" cy="571504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48" name="Tableau 47"/>
          <p:cNvGraphicFramePr>
            <a:graphicFrameLocks noGrp="1"/>
          </p:cNvGraphicFramePr>
          <p:nvPr/>
        </p:nvGraphicFramePr>
        <p:xfrm>
          <a:off x="214282" y="5214950"/>
          <a:ext cx="4000528" cy="1465494"/>
        </p:xfrm>
        <a:graphic>
          <a:graphicData uri="http://schemas.openxmlformats.org/drawingml/2006/table">
            <a:tbl>
              <a:tblPr/>
              <a:tblGrid>
                <a:gridCol w="774296"/>
                <a:gridCol w="3226232"/>
              </a:tblGrid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tri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tri 2 vitesses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broche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remontée 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643050"/>
            <a:ext cx="3619500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fr-FR" sz="2800" dirty="0" smtClean="0"/>
              <a:t>POSTE DE PERCAGE</a:t>
            </a:r>
            <a:br>
              <a:rPr lang="fr-FR" sz="2800" dirty="0" smtClean="0"/>
            </a:br>
            <a:r>
              <a:rPr lang="fr-FR" sz="2800" dirty="0" smtClean="0"/>
              <a:t>GRAFCET POINT </a:t>
            </a:r>
            <a:r>
              <a:rPr lang="fr-FR" sz="2800" dirty="0" smtClean="0"/>
              <a:t>DE vue </a:t>
            </a:r>
            <a:r>
              <a:rPr lang="fr-FR" sz="2800" dirty="0" smtClean="0"/>
              <a:t>PARTIE COMMANDE</a:t>
            </a:r>
            <a:endParaRPr lang="fr-FR" sz="2800" dirty="0"/>
          </a:p>
        </p:txBody>
      </p:sp>
      <p:sp>
        <p:nvSpPr>
          <p:cNvPr id="12" name="Flèche courbée vers la droite 11"/>
          <p:cNvSpPr/>
          <p:nvPr/>
        </p:nvSpPr>
        <p:spPr>
          <a:xfrm>
            <a:off x="6215074" y="4071942"/>
            <a:ext cx="357190" cy="35719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28794" y="1428736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000232" y="1500174"/>
            <a:ext cx="428628" cy="42862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0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3" name="Groupe 20"/>
          <p:cNvGrpSpPr/>
          <p:nvPr/>
        </p:nvGrpSpPr>
        <p:grpSpPr>
          <a:xfrm>
            <a:off x="2143108" y="2000240"/>
            <a:ext cx="1285884" cy="369332"/>
            <a:chOff x="2143108" y="2000240"/>
            <a:chExt cx="1285884" cy="369332"/>
          </a:xfrm>
        </p:grpSpPr>
        <p:cxnSp>
          <p:nvCxnSpPr>
            <p:cNvPr id="17" name="Connecteur droit 16"/>
            <p:cNvCxnSpPr>
              <a:stCxn id="9" idx="2"/>
            </p:cNvCxnSpPr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S3 . S4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1928794" y="2357430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1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4" name="Groupe 31"/>
          <p:cNvGrpSpPr/>
          <p:nvPr/>
        </p:nvGrpSpPr>
        <p:grpSpPr>
          <a:xfrm>
            <a:off x="2500298" y="2357430"/>
            <a:ext cx="1214446" cy="571504"/>
            <a:chOff x="2500298" y="2357430"/>
            <a:chExt cx="1214446" cy="571504"/>
          </a:xfrm>
        </p:grpSpPr>
        <p:sp>
          <p:nvSpPr>
            <p:cNvPr id="29" name="Rectangle 28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31" name="Connecteur droit 30"/>
            <p:cNvCxnSpPr>
              <a:stCxn id="29" idx="1"/>
              <a:endCxn id="26" idx="3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/>
          <p:cNvSpPr/>
          <p:nvPr/>
        </p:nvSpPr>
        <p:spPr>
          <a:xfrm>
            <a:off x="3714744" y="2357430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KM2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5" name="Groupe 20"/>
          <p:cNvGrpSpPr/>
          <p:nvPr/>
        </p:nvGrpSpPr>
        <p:grpSpPr>
          <a:xfrm>
            <a:off x="2143108" y="2928934"/>
            <a:ext cx="1285884" cy="369332"/>
            <a:chOff x="2143108" y="2000240"/>
            <a:chExt cx="1285884" cy="369332"/>
          </a:xfrm>
        </p:grpSpPr>
        <p:cxnSp>
          <p:nvCxnSpPr>
            <p:cNvPr id="23" name="Connecteur droit 22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S5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928794" y="3286124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7158" y="3786190"/>
            <a:ext cx="1285884" cy="642942"/>
          </a:xfrm>
          <a:prstGeom prst="wedgeRectCallout">
            <a:avLst>
              <a:gd name="adj1" fmla="val 77873"/>
              <a:gd name="adj2" fmla="val 4976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Arial Black" pitchFamily="34" charset="0"/>
              </a:rPr>
              <a:t>Etape 3</a:t>
            </a:r>
            <a:endParaRPr lang="fr-FR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6" name="Groupe 31"/>
          <p:cNvGrpSpPr/>
          <p:nvPr/>
        </p:nvGrpSpPr>
        <p:grpSpPr>
          <a:xfrm>
            <a:off x="2500298" y="3286124"/>
            <a:ext cx="1214446" cy="571504"/>
            <a:chOff x="2500298" y="2357430"/>
            <a:chExt cx="1214446" cy="571504"/>
          </a:xfrm>
        </p:grpSpPr>
        <p:sp>
          <p:nvSpPr>
            <p:cNvPr id="38" name="Rectangle 37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41" name="Connecteur droit 40"/>
            <p:cNvCxnSpPr>
              <a:stCxn id="38" idx="1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/>
          <p:nvPr/>
        </p:nvSpPr>
        <p:spPr>
          <a:xfrm>
            <a:off x="3714744" y="3286124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KM3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7" name="Groupe 20"/>
          <p:cNvGrpSpPr/>
          <p:nvPr/>
        </p:nvGrpSpPr>
        <p:grpSpPr>
          <a:xfrm>
            <a:off x="2143108" y="3857628"/>
            <a:ext cx="1285884" cy="369332"/>
            <a:chOff x="2143108" y="2000240"/>
            <a:chExt cx="1285884" cy="369332"/>
          </a:xfrm>
        </p:grpSpPr>
        <p:cxnSp>
          <p:nvCxnSpPr>
            <p:cNvPr id="34" name="Connecteur droit 33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ZoneTexte 44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S6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Rectangle 43"/>
          <p:cNvSpPr/>
          <p:nvPr/>
        </p:nvSpPr>
        <p:spPr>
          <a:xfrm>
            <a:off x="1928794" y="4214818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3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8" name="Groupe 31"/>
          <p:cNvGrpSpPr/>
          <p:nvPr/>
        </p:nvGrpSpPr>
        <p:grpSpPr>
          <a:xfrm>
            <a:off x="2500298" y="4214818"/>
            <a:ext cx="1214446" cy="571504"/>
            <a:chOff x="2500298" y="2357430"/>
            <a:chExt cx="1214446" cy="571504"/>
          </a:xfrm>
        </p:grpSpPr>
        <p:sp>
          <p:nvSpPr>
            <p:cNvPr id="50" name="Rectangle 49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51" name="Connecteur droit 50"/>
            <p:cNvCxnSpPr>
              <a:stCxn id="50" idx="1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ectangle 51"/>
          <p:cNvSpPr/>
          <p:nvPr/>
        </p:nvSpPr>
        <p:spPr>
          <a:xfrm>
            <a:off x="3714744" y="4214818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KM4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5" name="Flèche vers le haut 54"/>
          <p:cNvSpPr/>
          <p:nvPr/>
        </p:nvSpPr>
        <p:spPr>
          <a:xfrm>
            <a:off x="6929454" y="3357562"/>
            <a:ext cx="285752" cy="571504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48" name="Tableau 47"/>
          <p:cNvGraphicFramePr>
            <a:graphicFrameLocks noGrp="1"/>
          </p:cNvGraphicFramePr>
          <p:nvPr/>
        </p:nvGraphicFramePr>
        <p:xfrm>
          <a:off x="214282" y="5214950"/>
          <a:ext cx="4000528" cy="1465494"/>
        </p:xfrm>
        <a:graphic>
          <a:graphicData uri="http://schemas.openxmlformats.org/drawingml/2006/table">
            <a:tbl>
              <a:tblPr/>
              <a:tblGrid>
                <a:gridCol w="774296"/>
                <a:gridCol w="3226232"/>
              </a:tblGrid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tri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tri 2 vitesses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broche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remontée 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214422"/>
            <a:ext cx="3629025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fr-FR" sz="2800" dirty="0" smtClean="0"/>
              <a:t>POSTE DE PERCAGE</a:t>
            </a:r>
            <a:br>
              <a:rPr lang="fr-FR" sz="2800" dirty="0" smtClean="0"/>
            </a:br>
            <a:r>
              <a:rPr lang="fr-FR" sz="2800" dirty="0" smtClean="0"/>
              <a:t>GRAFCET POINT </a:t>
            </a:r>
            <a:r>
              <a:rPr lang="fr-FR" sz="2800" dirty="0" smtClean="0"/>
              <a:t>DE vue </a:t>
            </a:r>
            <a:r>
              <a:rPr lang="fr-FR" sz="2800" dirty="0" smtClean="0"/>
              <a:t>PARTIE COMMANDE</a:t>
            </a:r>
            <a:endParaRPr lang="fr-FR" sz="2800" dirty="0"/>
          </a:p>
        </p:txBody>
      </p:sp>
      <p:sp>
        <p:nvSpPr>
          <p:cNvPr id="12" name="Flèche courbée vers la droite 11"/>
          <p:cNvSpPr/>
          <p:nvPr/>
        </p:nvSpPr>
        <p:spPr>
          <a:xfrm>
            <a:off x="6215074" y="4071942"/>
            <a:ext cx="357190" cy="35719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28794" y="1428736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000232" y="1500174"/>
            <a:ext cx="428628" cy="42862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0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3" name="Groupe 20"/>
          <p:cNvGrpSpPr/>
          <p:nvPr/>
        </p:nvGrpSpPr>
        <p:grpSpPr>
          <a:xfrm>
            <a:off x="2143108" y="2000240"/>
            <a:ext cx="1285884" cy="369332"/>
            <a:chOff x="2143108" y="2000240"/>
            <a:chExt cx="1285884" cy="369332"/>
          </a:xfrm>
        </p:grpSpPr>
        <p:cxnSp>
          <p:nvCxnSpPr>
            <p:cNvPr id="17" name="Connecteur droit 16"/>
            <p:cNvCxnSpPr>
              <a:stCxn id="9" idx="2"/>
            </p:cNvCxnSpPr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S3 . S4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1928794" y="2357430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1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4" name="Groupe 31"/>
          <p:cNvGrpSpPr/>
          <p:nvPr/>
        </p:nvGrpSpPr>
        <p:grpSpPr>
          <a:xfrm>
            <a:off x="2500298" y="2357430"/>
            <a:ext cx="1214446" cy="571504"/>
            <a:chOff x="2500298" y="2357430"/>
            <a:chExt cx="1214446" cy="571504"/>
          </a:xfrm>
        </p:grpSpPr>
        <p:sp>
          <p:nvSpPr>
            <p:cNvPr id="29" name="Rectangle 28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31" name="Connecteur droit 30"/>
            <p:cNvCxnSpPr>
              <a:stCxn id="29" idx="1"/>
              <a:endCxn id="26" idx="3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/>
          <p:cNvSpPr/>
          <p:nvPr/>
        </p:nvSpPr>
        <p:spPr>
          <a:xfrm>
            <a:off x="3714744" y="2357430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KM2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5" name="Groupe 20"/>
          <p:cNvGrpSpPr/>
          <p:nvPr/>
        </p:nvGrpSpPr>
        <p:grpSpPr>
          <a:xfrm>
            <a:off x="2143108" y="2928934"/>
            <a:ext cx="1285884" cy="369332"/>
            <a:chOff x="2143108" y="2000240"/>
            <a:chExt cx="1285884" cy="369332"/>
          </a:xfrm>
        </p:grpSpPr>
        <p:cxnSp>
          <p:nvCxnSpPr>
            <p:cNvPr id="23" name="Connecteur droit 22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S5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928794" y="3286124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7158" y="3786190"/>
            <a:ext cx="1285884" cy="642942"/>
          </a:xfrm>
          <a:prstGeom prst="wedgeRectCallout">
            <a:avLst>
              <a:gd name="adj1" fmla="val 77873"/>
              <a:gd name="adj2" fmla="val 4976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Arial Black" pitchFamily="34" charset="0"/>
              </a:rPr>
              <a:t>Etape 3</a:t>
            </a:r>
            <a:endParaRPr lang="fr-FR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6" name="Groupe 31"/>
          <p:cNvGrpSpPr/>
          <p:nvPr/>
        </p:nvGrpSpPr>
        <p:grpSpPr>
          <a:xfrm>
            <a:off x="2500298" y="3286124"/>
            <a:ext cx="1214446" cy="571504"/>
            <a:chOff x="2500298" y="2357430"/>
            <a:chExt cx="1214446" cy="571504"/>
          </a:xfrm>
        </p:grpSpPr>
        <p:sp>
          <p:nvSpPr>
            <p:cNvPr id="38" name="Rectangle 37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41" name="Connecteur droit 40"/>
            <p:cNvCxnSpPr>
              <a:stCxn id="38" idx="1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/>
          <p:nvPr/>
        </p:nvSpPr>
        <p:spPr>
          <a:xfrm>
            <a:off x="3714744" y="3286124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KM3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7" name="Groupe 20"/>
          <p:cNvGrpSpPr/>
          <p:nvPr/>
        </p:nvGrpSpPr>
        <p:grpSpPr>
          <a:xfrm>
            <a:off x="2143108" y="3857628"/>
            <a:ext cx="1285884" cy="369332"/>
            <a:chOff x="2143108" y="2000240"/>
            <a:chExt cx="1285884" cy="369332"/>
          </a:xfrm>
        </p:grpSpPr>
        <p:cxnSp>
          <p:nvCxnSpPr>
            <p:cNvPr id="34" name="Connecteur droit 33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ZoneTexte 44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S6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Rectangle 43"/>
          <p:cNvSpPr/>
          <p:nvPr/>
        </p:nvSpPr>
        <p:spPr>
          <a:xfrm>
            <a:off x="1928794" y="4214818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3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8" name="Groupe 31"/>
          <p:cNvGrpSpPr/>
          <p:nvPr/>
        </p:nvGrpSpPr>
        <p:grpSpPr>
          <a:xfrm>
            <a:off x="2500298" y="4214818"/>
            <a:ext cx="1214446" cy="571504"/>
            <a:chOff x="2500298" y="2357430"/>
            <a:chExt cx="1214446" cy="571504"/>
          </a:xfrm>
        </p:grpSpPr>
        <p:sp>
          <p:nvSpPr>
            <p:cNvPr id="50" name="Rectangle 49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51" name="Connecteur droit 50"/>
            <p:cNvCxnSpPr>
              <a:stCxn id="50" idx="1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ectangle 51"/>
          <p:cNvSpPr/>
          <p:nvPr/>
        </p:nvSpPr>
        <p:spPr>
          <a:xfrm>
            <a:off x="3714744" y="4214818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KM4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5" name="Flèche vers le haut 54"/>
          <p:cNvSpPr/>
          <p:nvPr/>
        </p:nvSpPr>
        <p:spPr>
          <a:xfrm>
            <a:off x="6929454" y="3357562"/>
            <a:ext cx="285752" cy="571504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8" name="Groupe 20"/>
          <p:cNvGrpSpPr/>
          <p:nvPr/>
        </p:nvGrpSpPr>
        <p:grpSpPr>
          <a:xfrm>
            <a:off x="2143108" y="4786322"/>
            <a:ext cx="1285884" cy="369332"/>
            <a:chOff x="2143108" y="2000240"/>
            <a:chExt cx="1285884" cy="369332"/>
          </a:xfrm>
        </p:grpSpPr>
        <p:cxnSp>
          <p:nvCxnSpPr>
            <p:cNvPr id="49" name="Connecteur droit 48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ZoneTexte 55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S4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Organigramme : Processus 56"/>
          <p:cNvSpPr/>
          <p:nvPr/>
        </p:nvSpPr>
        <p:spPr>
          <a:xfrm>
            <a:off x="3000364" y="3071810"/>
            <a:ext cx="2428892" cy="928694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L’unité de perçage est en position initiale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8" name="Ellipse 57"/>
          <p:cNvSpPr/>
          <p:nvPr/>
        </p:nvSpPr>
        <p:spPr>
          <a:xfrm>
            <a:off x="2357422" y="4786322"/>
            <a:ext cx="500066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Flèche vers le bas 58"/>
          <p:cNvSpPr/>
          <p:nvPr/>
        </p:nvSpPr>
        <p:spPr>
          <a:xfrm>
            <a:off x="7358082" y="1714488"/>
            <a:ext cx="214314" cy="57150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61" name="Tableau 60"/>
          <p:cNvGraphicFramePr>
            <a:graphicFrameLocks noGrp="1"/>
          </p:cNvGraphicFramePr>
          <p:nvPr/>
        </p:nvGraphicFramePr>
        <p:xfrm>
          <a:off x="214282" y="5214950"/>
          <a:ext cx="4000528" cy="1465494"/>
        </p:xfrm>
        <a:graphic>
          <a:graphicData uri="http://schemas.openxmlformats.org/drawingml/2006/table">
            <a:tbl>
              <a:tblPr/>
              <a:tblGrid>
                <a:gridCol w="774296"/>
                <a:gridCol w="3226232"/>
              </a:tblGrid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tri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tri 2 vitesses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broche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remontée 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214422"/>
            <a:ext cx="3629025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fr-FR" sz="2800" dirty="0" smtClean="0"/>
              <a:t>POSTE DE PERCAGE</a:t>
            </a:r>
            <a:br>
              <a:rPr lang="fr-FR" sz="2800" dirty="0" smtClean="0"/>
            </a:br>
            <a:r>
              <a:rPr lang="fr-FR" sz="2800" dirty="0" smtClean="0"/>
              <a:t>GRAFCET POINT </a:t>
            </a:r>
            <a:r>
              <a:rPr lang="fr-FR" sz="2800" dirty="0" smtClean="0"/>
              <a:t>DE vue </a:t>
            </a:r>
            <a:r>
              <a:rPr lang="fr-FR" sz="2800" dirty="0" smtClean="0"/>
              <a:t>PARTIE COMMANDE</a:t>
            </a:r>
            <a:endParaRPr lang="fr-FR" sz="2800" dirty="0"/>
          </a:p>
        </p:txBody>
      </p:sp>
      <p:sp>
        <p:nvSpPr>
          <p:cNvPr id="12" name="Flèche courbée vers la droite 11"/>
          <p:cNvSpPr/>
          <p:nvPr/>
        </p:nvSpPr>
        <p:spPr>
          <a:xfrm>
            <a:off x="6215074" y="4071942"/>
            <a:ext cx="357190" cy="35719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28794" y="1428736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000232" y="1500174"/>
            <a:ext cx="428628" cy="42862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0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3" name="Groupe 20"/>
          <p:cNvGrpSpPr/>
          <p:nvPr/>
        </p:nvGrpSpPr>
        <p:grpSpPr>
          <a:xfrm>
            <a:off x="2143108" y="2000240"/>
            <a:ext cx="1285884" cy="369332"/>
            <a:chOff x="2143108" y="2000240"/>
            <a:chExt cx="1285884" cy="369332"/>
          </a:xfrm>
        </p:grpSpPr>
        <p:cxnSp>
          <p:nvCxnSpPr>
            <p:cNvPr id="17" name="Connecteur droit 16"/>
            <p:cNvCxnSpPr>
              <a:stCxn id="9" idx="2"/>
            </p:cNvCxnSpPr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S3 . S4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1928794" y="2357430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1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4" name="Groupe 31"/>
          <p:cNvGrpSpPr/>
          <p:nvPr/>
        </p:nvGrpSpPr>
        <p:grpSpPr>
          <a:xfrm>
            <a:off x="2500298" y="2357430"/>
            <a:ext cx="1214446" cy="571504"/>
            <a:chOff x="2500298" y="2357430"/>
            <a:chExt cx="1214446" cy="571504"/>
          </a:xfrm>
        </p:grpSpPr>
        <p:sp>
          <p:nvSpPr>
            <p:cNvPr id="29" name="Rectangle 28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31" name="Connecteur droit 30"/>
            <p:cNvCxnSpPr>
              <a:stCxn id="29" idx="1"/>
              <a:endCxn id="26" idx="3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/>
          <p:cNvSpPr/>
          <p:nvPr/>
        </p:nvSpPr>
        <p:spPr>
          <a:xfrm>
            <a:off x="3714744" y="2357430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KM2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5" name="Groupe 20"/>
          <p:cNvGrpSpPr/>
          <p:nvPr/>
        </p:nvGrpSpPr>
        <p:grpSpPr>
          <a:xfrm>
            <a:off x="2143108" y="2928934"/>
            <a:ext cx="1285884" cy="369332"/>
            <a:chOff x="2143108" y="2000240"/>
            <a:chExt cx="1285884" cy="369332"/>
          </a:xfrm>
        </p:grpSpPr>
        <p:cxnSp>
          <p:nvCxnSpPr>
            <p:cNvPr id="23" name="Connecteur droit 22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S5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928794" y="3286124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000364" y="1000108"/>
            <a:ext cx="1285884" cy="642942"/>
          </a:xfrm>
          <a:prstGeom prst="wedgeRectCallout">
            <a:avLst>
              <a:gd name="adj1" fmla="val -88759"/>
              <a:gd name="adj2" fmla="val 7099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Arial Black" pitchFamily="34" charset="0"/>
              </a:rPr>
              <a:t>Etape 0</a:t>
            </a:r>
            <a:endParaRPr lang="fr-FR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6" name="Groupe 31"/>
          <p:cNvGrpSpPr/>
          <p:nvPr/>
        </p:nvGrpSpPr>
        <p:grpSpPr>
          <a:xfrm>
            <a:off x="2500298" y="3286124"/>
            <a:ext cx="1214446" cy="571504"/>
            <a:chOff x="2500298" y="2357430"/>
            <a:chExt cx="1214446" cy="571504"/>
          </a:xfrm>
        </p:grpSpPr>
        <p:sp>
          <p:nvSpPr>
            <p:cNvPr id="38" name="Rectangle 37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41" name="Connecteur droit 40"/>
            <p:cNvCxnSpPr>
              <a:stCxn id="38" idx="1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/>
          <p:nvPr/>
        </p:nvSpPr>
        <p:spPr>
          <a:xfrm>
            <a:off x="3714744" y="3286124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KM3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7" name="Groupe 20"/>
          <p:cNvGrpSpPr/>
          <p:nvPr/>
        </p:nvGrpSpPr>
        <p:grpSpPr>
          <a:xfrm>
            <a:off x="2143108" y="3857628"/>
            <a:ext cx="1285884" cy="369332"/>
            <a:chOff x="2143108" y="2000240"/>
            <a:chExt cx="1285884" cy="369332"/>
          </a:xfrm>
        </p:grpSpPr>
        <p:cxnSp>
          <p:nvCxnSpPr>
            <p:cNvPr id="34" name="Connecteur droit 33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ZoneTexte 44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S6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Rectangle 43"/>
          <p:cNvSpPr/>
          <p:nvPr/>
        </p:nvSpPr>
        <p:spPr>
          <a:xfrm>
            <a:off x="1928794" y="4214818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3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8" name="Groupe 31"/>
          <p:cNvGrpSpPr/>
          <p:nvPr/>
        </p:nvGrpSpPr>
        <p:grpSpPr>
          <a:xfrm>
            <a:off x="2500298" y="4214818"/>
            <a:ext cx="1214446" cy="571504"/>
            <a:chOff x="2500298" y="2357430"/>
            <a:chExt cx="1214446" cy="571504"/>
          </a:xfrm>
        </p:grpSpPr>
        <p:sp>
          <p:nvSpPr>
            <p:cNvPr id="50" name="Rectangle 49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51" name="Connecteur droit 50"/>
            <p:cNvCxnSpPr>
              <a:stCxn id="50" idx="1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ectangle 51"/>
          <p:cNvSpPr/>
          <p:nvPr/>
        </p:nvSpPr>
        <p:spPr>
          <a:xfrm>
            <a:off x="3714744" y="4214818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KM4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5" name="Flèche vers le haut 54"/>
          <p:cNvSpPr/>
          <p:nvPr/>
        </p:nvSpPr>
        <p:spPr>
          <a:xfrm>
            <a:off x="6929454" y="3357562"/>
            <a:ext cx="285752" cy="571504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20"/>
          <p:cNvGrpSpPr/>
          <p:nvPr/>
        </p:nvGrpSpPr>
        <p:grpSpPr>
          <a:xfrm>
            <a:off x="2143108" y="4786322"/>
            <a:ext cx="1285884" cy="369332"/>
            <a:chOff x="2143108" y="2000240"/>
            <a:chExt cx="1285884" cy="369332"/>
          </a:xfrm>
        </p:grpSpPr>
        <p:cxnSp>
          <p:nvCxnSpPr>
            <p:cNvPr id="49" name="Connecteur droit 48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ZoneTexte 55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S4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8" name="Connecteur droit 47"/>
          <p:cNvCxnSpPr/>
          <p:nvPr/>
        </p:nvCxnSpPr>
        <p:spPr>
          <a:xfrm rot="10800000">
            <a:off x="1357290" y="5143512"/>
            <a:ext cx="857256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/>
          <p:cNvCxnSpPr/>
          <p:nvPr/>
        </p:nvCxnSpPr>
        <p:spPr>
          <a:xfrm rot="5400000" flipH="1" flipV="1">
            <a:off x="-642974" y="3143248"/>
            <a:ext cx="4000528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>
            <a:off x="1357290" y="1142984"/>
            <a:ext cx="857256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>
            <a:endCxn id="9" idx="0"/>
          </p:cNvCxnSpPr>
          <p:nvPr/>
        </p:nvCxnSpPr>
        <p:spPr>
          <a:xfrm rot="5400000">
            <a:off x="2071670" y="1285860"/>
            <a:ext cx="285752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3143240" y="2928934"/>
            <a:ext cx="2143140" cy="92869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Le moteur de broche et de montée  </a:t>
            </a:r>
            <a:r>
              <a:rPr lang="fr-FR" b="1" dirty="0" smtClean="0">
                <a:solidFill>
                  <a:schemeClr val="bg1"/>
                </a:solidFill>
              </a:rPr>
              <a:t>s’arrêtent</a:t>
            </a:r>
            <a:endParaRPr lang="fr-FR" b="1" dirty="0">
              <a:solidFill>
                <a:schemeClr val="bg1"/>
              </a:solidFill>
            </a:endParaRPr>
          </a:p>
        </p:txBody>
      </p:sp>
      <p:cxnSp>
        <p:nvCxnSpPr>
          <p:cNvPr id="69" name="Connecteur droit avec flèche 68"/>
          <p:cNvCxnSpPr/>
          <p:nvPr/>
        </p:nvCxnSpPr>
        <p:spPr>
          <a:xfrm rot="5400000" flipH="1" flipV="1">
            <a:off x="1250133" y="3321843"/>
            <a:ext cx="214314" cy="158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214282" y="1500174"/>
            <a:ext cx="2000264" cy="1071570"/>
          </a:xfrm>
          <a:prstGeom prst="wedgeRectCallout">
            <a:avLst>
              <a:gd name="adj1" fmla="val 9462"/>
              <a:gd name="adj2" fmla="val 106439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On indique par une </a:t>
            </a:r>
            <a:r>
              <a:rPr lang="fr-FR" b="1" dirty="0" smtClean="0">
                <a:solidFill>
                  <a:schemeClr val="bg1"/>
                </a:solidFill>
              </a:rPr>
              <a:t>fl</a:t>
            </a:r>
            <a:r>
              <a:rPr lang="fr-FR" b="1" dirty="0" smtClean="0">
                <a:solidFill>
                  <a:schemeClr val="bg1"/>
                </a:solidFill>
              </a:rPr>
              <a:t>è</a:t>
            </a:r>
            <a:r>
              <a:rPr lang="fr-FR" b="1" dirty="0" smtClean="0">
                <a:solidFill>
                  <a:schemeClr val="bg1"/>
                </a:solidFill>
              </a:rPr>
              <a:t>che  </a:t>
            </a:r>
            <a:r>
              <a:rPr lang="fr-FR" b="1" dirty="0" smtClean="0">
                <a:solidFill>
                  <a:schemeClr val="bg1"/>
                </a:solidFill>
              </a:rPr>
              <a:t>le sens de la liaison orientée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58" name="Tableau 57"/>
          <p:cNvGraphicFramePr>
            <a:graphicFrameLocks noGrp="1"/>
          </p:cNvGraphicFramePr>
          <p:nvPr/>
        </p:nvGraphicFramePr>
        <p:xfrm>
          <a:off x="214282" y="5214950"/>
          <a:ext cx="4000528" cy="1465494"/>
        </p:xfrm>
        <a:graphic>
          <a:graphicData uri="http://schemas.openxmlformats.org/drawingml/2006/table">
            <a:tbl>
              <a:tblPr/>
              <a:tblGrid>
                <a:gridCol w="774296"/>
                <a:gridCol w="3226232"/>
              </a:tblGrid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tri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tri 2 vitesses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broche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remontée 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0" grpId="0" animBg="1"/>
      <p:bldP spid="55" grpId="0" animBg="1"/>
      <p:bldP spid="67" grpId="0" animBg="1"/>
      <p:bldP spid="67" grpId="1" animBg="1"/>
      <p:bldP spid="7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214422"/>
            <a:ext cx="3629025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fr-FR" sz="2800" dirty="0" smtClean="0"/>
              <a:t>POSTE DE PERCAGE</a:t>
            </a:r>
            <a:br>
              <a:rPr lang="fr-FR" sz="2800" dirty="0" smtClean="0"/>
            </a:br>
            <a:r>
              <a:rPr lang="fr-FR" sz="2800" dirty="0" smtClean="0"/>
              <a:t>GRAFCET POINT </a:t>
            </a:r>
            <a:r>
              <a:rPr lang="fr-FR" sz="2800" dirty="0" smtClean="0"/>
              <a:t>DE vue </a:t>
            </a:r>
            <a:r>
              <a:rPr lang="fr-FR" sz="2800" dirty="0" smtClean="0"/>
              <a:t>PARTIE COMMANDE</a:t>
            </a:r>
            <a:endParaRPr lang="fr-FR" sz="2800" dirty="0"/>
          </a:p>
        </p:txBody>
      </p:sp>
      <p:sp>
        <p:nvSpPr>
          <p:cNvPr id="9" name="Rectangle 8"/>
          <p:cNvSpPr/>
          <p:nvPr/>
        </p:nvSpPr>
        <p:spPr>
          <a:xfrm>
            <a:off x="1928794" y="1428736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000232" y="1500174"/>
            <a:ext cx="428628" cy="42862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0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3" name="Groupe 20"/>
          <p:cNvGrpSpPr/>
          <p:nvPr/>
        </p:nvGrpSpPr>
        <p:grpSpPr>
          <a:xfrm>
            <a:off x="2143108" y="2000240"/>
            <a:ext cx="1285884" cy="369332"/>
            <a:chOff x="2143108" y="2000240"/>
            <a:chExt cx="1285884" cy="369332"/>
          </a:xfrm>
        </p:grpSpPr>
        <p:cxnSp>
          <p:nvCxnSpPr>
            <p:cNvPr id="17" name="Connecteur droit 16"/>
            <p:cNvCxnSpPr>
              <a:stCxn id="9" idx="2"/>
            </p:cNvCxnSpPr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S3 . S4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1928794" y="2357430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1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4" name="Groupe 31"/>
          <p:cNvGrpSpPr/>
          <p:nvPr/>
        </p:nvGrpSpPr>
        <p:grpSpPr>
          <a:xfrm>
            <a:off x="2500298" y="2357430"/>
            <a:ext cx="1214446" cy="571504"/>
            <a:chOff x="2500298" y="2357430"/>
            <a:chExt cx="1214446" cy="571504"/>
          </a:xfrm>
        </p:grpSpPr>
        <p:sp>
          <p:nvSpPr>
            <p:cNvPr id="29" name="Rectangle 28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31" name="Connecteur droit 30"/>
            <p:cNvCxnSpPr>
              <a:stCxn id="29" idx="1"/>
              <a:endCxn id="26" idx="3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/>
          <p:cNvSpPr/>
          <p:nvPr/>
        </p:nvSpPr>
        <p:spPr>
          <a:xfrm>
            <a:off x="3714744" y="2357430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KM2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5" name="Groupe 20"/>
          <p:cNvGrpSpPr/>
          <p:nvPr/>
        </p:nvGrpSpPr>
        <p:grpSpPr>
          <a:xfrm>
            <a:off x="2143108" y="2928934"/>
            <a:ext cx="1285884" cy="369332"/>
            <a:chOff x="2143108" y="2000240"/>
            <a:chExt cx="1285884" cy="369332"/>
          </a:xfrm>
        </p:grpSpPr>
        <p:cxnSp>
          <p:nvCxnSpPr>
            <p:cNvPr id="23" name="Connecteur droit 22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S5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928794" y="3286124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6" name="Groupe 31"/>
          <p:cNvGrpSpPr/>
          <p:nvPr/>
        </p:nvGrpSpPr>
        <p:grpSpPr>
          <a:xfrm>
            <a:off x="2500298" y="3286124"/>
            <a:ext cx="1214446" cy="571504"/>
            <a:chOff x="2500298" y="2357430"/>
            <a:chExt cx="1214446" cy="571504"/>
          </a:xfrm>
        </p:grpSpPr>
        <p:sp>
          <p:nvSpPr>
            <p:cNvPr id="38" name="Rectangle 37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41" name="Connecteur droit 40"/>
            <p:cNvCxnSpPr>
              <a:stCxn id="38" idx="1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/>
          <p:nvPr/>
        </p:nvSpPr>
        <p:spPr>
          <a:xfrm>
            <a:off x="3714744" y="3286124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KM3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7" name="Groupe 20"/>
          <p:cNvGrpSpPr/>
          <p:nvPr/>
        </p:nvGrpSpPr>
        <p:grpSpPr>
          <a:xfrm>
            <a:off x="2143108" y="3857628"/>
            <a:ext cx="1285884" cy="369332"/>
            <a:chOff x="2143108" y="2000240"/>
            <a:chExt cx="1285884" cy="369332"/>
          </a:xfrm>
        </p:grpSpPr>
        <p:cxnSp>
          <p:nvCxnSpPr>
            <p:cNvPr id="34" name="Connecteur droit 33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ZoneTexte 44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S6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Rectangle 43"/>
          <p:cNvSpPr/>
          <p:nvPr/>
        </p:nvSpPr>
        <p:spPr>
          <a:xfrm>
            <a:off x="1928794" y="4214818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3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8" name="Groupe 31"/>
          <p:cNvGrpSpPr/>
          <p:nvPr/>
        </p:nvGrpSpPr>
        <p:grpSpPr>
          <a:xfrm>
            <a:off x="2500298" y="4214818"/>
            <a:ext cx="1214446" cy="571504"/>
            <a:chOff x="2500298" y="2357430"/>
            <a:chExt cx="1214446" cy="571504"/>
          </a:xfrm>
        </p:grpSpPr>
        <p:sp>
          <p:nvSpPr>
            <p:cNvPr id="50" name="Rectangle 49"/>
            <p:cNvSpPr/>
            <p:nvPr/>
          </p:nvSpPr>
          <p:spPr>
            <a:xfrm>
              <a:off x="2928926" y="2357430"/>
              <a:ext cx="785818" cy="57150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KM1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cxnSp>
          <p:nvCxnSpPr>
            <p:cNvPr id="51" name="Connecteur droit 50"/>
            <p:cNvCxnSpPr>
              <a:stCxn id="50" idx="1"/>
            </p:cNvCxnSpPr>
            <p:nvPr/>
          </p:nvCxnSpPr>
          <p:spPr>
            <a:xfrm rot="10800000">
              <a:off x="2500298" y="2643182"/>
              <a:ext cx="42862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ectangle 51"/>
          <p:cNvSpPr/>
          <p:nvPr/>
        </p:nvSpPr>
        <p:spPr>
          <a:xfrm>
            <a:off x="3714744" y="4214818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KM4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11" name="Groupe 20"/>
          <p:cNvGrpSpPr/>
          <p:nvPr/>
        </p:nvGrpSpPr>
        <p:grpSpPr>
          <a:xfrm>
            <a:off x="2143108" y="4786322"/>
            <a:ext cx="1285884" cy="369332"/>
            <a:chOff x="2143108" y="2000240"/>
            <a:chExt cx="1285884" cy="369332"/>
          </a:xfrm>
        </p:grpSpPr>
        <p:cxnSp>
          <p:nvCxnSpPr>
            <p:cNvPr id="49" name="Connecteur droit 48"/>
            <p:cNvCxnSpPr/>
            <p:nvPr/>
          </p:nvCxnSpPr>
          <p:spPr>
            <a:xfrm rot="5400000">
              <a:off x="2035951" y="2178835"/>
              <a:ext cx="357190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>
              <a:off x="2143108" y="2143116"/>
              <a:ext cx="14287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ZoneTexte 55"/>
            <p:cNvSpPr txBox="1"/>
            <p:nvPr/>
          </p:nvSpPr>
          <p:spPr>
            <a:xfrm>
              <a:off x="2357422" y="2000240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S4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8" name="Connecteur droit 47"/>
          <p:cNvCxnSpPr/>
          <p:nvPr/>
        </p:nvCxnSpPr>
        <p:spPr>
          <a:xfrm rot="10800000">
            <a:off x="1357290" y="5143512"/>
            <a:ext cx="857256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/>
          <p:cNvCxnSpPr/>
          <p:nvPr/>
        </p:nvCxnSpPr>
        <p:spPr>
          <a:xfrm rot="5400000" flipH="1" flipV="1">
            <a:off x="-642974" y="3143248"/>
            <a:ext cx="4000528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>
            <a:off x="1357290" y="1142984"/>
            <a:ext cx="857256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>
            <a:endCxn id="9" idx="0"/>
          </p:cNvCxnSpPr>
          <p:nvPr/>
        </p:nvCxnSpPr>
        <p:spPr>
          <a:xfrm rot="5400000">
            <a:off x="2071670" y="1285860"/>
            <a:ext cx="285752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avec flèche 68"/>
          <p:cNvCxnSpPr/>
          <p:nvPr/>
        </p:nvCxnSpPr>
        <p:spPr>
          <a:xfrm rot="5400000" flipH="1" flipV="1">
            <a:off x="1250133" y="3321843"/>
            <a:ext cx="214314" cy="158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Tableau 54"/>
          <p:cNvGraphicFramePr>
            <a:graphicFrameLocks noGrp="1"/>
          </p:cNvGraphicFramePr>
          <p:nvPr/>
        </p:nvGraphicFramePr>
        <p:xfrm>
          <a:off x="214282" y="5214950"/>
          <a:ext cx="4000528" cy="1465494"/>
        </p:xfrm>
        <a:graphic>
          <a:graphicData uri="http://schemas.openxmlformats.org/drawingml/2006/table">
            <a:tbl>
              <a:tblPr/>
              <a:tblGrid>
                <a:gridCol w="774296"/>
                <a:gridCol w="3226232"/>
              </a:tblGrid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asynchrone tri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Moteur tri 2 vitesses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KM1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broche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KM2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KM3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descente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49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KM4</a:t>
                      </a:r>
                      <a:endParaRPr lang="fr-FR" sz="14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Contacteur commande remontée GV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214422"/>
            <a:ext cx="3629025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fr-FR" sz="2800" dirty="0" smtClean="0"/>
              <a:t>POSTE DE PERCAGE</a:t>
            </a:r>
            <a:br>
              <a:rPr lang="fr-FR" sz="2800" dirty="0" smtClean="0"/>
            </a:br>
            <a:r>
              <a:rPr lang="fr-FR" sz="2800" dirty="0" smtClean="0"/>
              <a:t>GRAFCET POINT </a:t>
            </a:r>
            <a:r>
              <a:rPr lang="fr-FR" sz="2800" dirty="0" smtClean="0"/>
              <a:t>DE vue </a:t>
            </a:r>
            <a:r>
              <a:rPr lang="fr-FR" sz="2800" dirty="0" smtClean="0"/>
              <a:t>PARTIE </a:t>
            </a:r>
            <a:r>
              <a:rPr lang="fr-FR" sz="2800" dirty="0" smtClean="0"/>
              <a:t>AUTOMATE</a:t>
            </a:r>
            <a:endParaRPr lang="fr-FR" sz="2800" dirty="0"/>
          </a:p>
        </p:txBody>
      </p:sp>
      <p:graphicFrame>
        <p:nvGraphicFramePr>
          <p:cNvPr id="43" name="Tableau 42"/>
          <p:cNvGraphicFramePr>
            <a:graphicFrameLocks noGrp="1"/>
          </p:cNvGraphicFramePr>
          <p:nvPr/>
        </p:nvGraphicFramePr>
        <p:xfrm>
          <a:off x="214282" y="1000108"/>
          <a:ext cx="5000660" cy="3229610"/>
        </p:xfrm>
        <a:graphic>
          <a:graphicData uri="http://schemas.openxmlformats.org/drawingml/2006/table">
            <a:tbl>
              <a:tblPr/>
              <a:tblGrid>
                <a:gridCol w="757676"/>
                <a:gridCol w="4242984"/>
              </a:tblGrid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M1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Moteur asynchrone tri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M2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Moteur tri 2 vitesses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KM1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Contacteur commande broche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KM2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Contacteur commande descente </a:t>
                      </a:r>
                      <a:r>
                        <a:rPr lang="fr-FR" sz="1800" b="1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GV</a:t>
                      </a:r>
                      <a:r>
                        <a:rPr lang="fr-FR" sz="18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KM3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Contacteur commande descente </a:t>
                      </a:r>
                      <a:r>
                        <a:rPr lang="fr-FR" sz="1800" b="1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PV</a:t>
                      </a:r>
                      <a:r>
                        <a:rPr lang="fr-FR" sz="18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KM4</a:t>
                      </a:r>
                      <a:r>
                        <a:rPr lang="fr-FR" sz="18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Contacteur commande remontée GV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S3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BP </a:t>
                      </a:r>
                      <a:r>
                        <a:rPr lang="fr-FR" sz="1800" b="1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départ 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cycle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S4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Capteur de position </a:t>
                      </a:r>
                      <a:r>
                        <a:rPr lang="fr-FR" sz="1800" b="1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mécanique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S5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Capteur de position </a:t>
                      </a:r>
                      <a:r>
                        <a:rPr lang="fr-FR" sz="1800" b="1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mécanique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S6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Capteur de position </a:t>
                      </a:r>
                      <a:r>
                        <a:rPr lang="fr-FR" sz="1800" b="1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mécanique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7" name="Tableau 46"/>
          <p:cNvGraphicFramePr>
            <a:graphicFrameLocks noGrp="1"/>
          </p:cNvGraphicFramePr>
          <p:nvPr/>
        </p:nvGraphicFramePr>
        <p:xfrm>
          <a:off x="1214414" y="4572008"/>
          <a:ext cx="2857520" cy="1577340"/>
        </p:xfrm>
        <a:graphic>
          <a:graphicData uri="http://schemas.openxmlformats.org/drawingml/2006/table">
            <a:tbl>
              <a:tblPr/>
              <a:tblGrid>
                <a:gridCol w="518795"/>
                <a:gridCol w="767089"/>
                <a:gridCol w="642942"/>
                <a:gridCol w="928694"/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ENTREES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SORTIES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I0,0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O0,0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I0,1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O0,1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I0,2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O0,2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I0,3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O0,3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Étoile à 7 branches 52"/>
          <p:cNvSpPr/>
          <p:nvPr/>
        </p:nvSpPr>
        <p:spPr>
          <a:xfrm>
            <a:off x="214282" y="928670"/>
            <a:ext cx="571504" cy="500066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ZoneTexte 56"/>
          <p:cNvSpPr txBox="1"/>
          <p:nvPr/>
        </p:nvSpPr>
        <p:spPr>
          <a:xfrm>
            <a:off x="3286116" y="485776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KM1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8" name="Étoile à 7 branches 57"/>
          <p:cNvSpPr/>
          <p:nvPr/>
        </p:nvSpPr>
        <p:spPr>
          <a:xfrm>
            <a:off x="214282" y="1571612"/>
            <a:ext cx="571504" cy="500066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3286116" y="521495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KM2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0" name="Étoile à 7 branches 59"/>
          <p:cNvSpPr/>
          <p:nvPr/>
        </p:nvSpPr>
        <p:spPr>
          <a:xfrm>
            <a:off x="214282" y="1857364"/>
            <a:ext cx="571504" cy="500066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ZoneTexte 60"/>
          <p:cNvSpPr txBox="1"/>
          <p:nvPr/>
        </p:nvSpPr>
        <p:spPr>
          <a:xfrm>
            <a:off x="3286116" y="550070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KM3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3" name="Étoile à 7 branches 62"/>
          <p:cNvSpPr/>
          <p:nvPr/>
        </p:nvSpPr>
        <p:spPr>
          <a:xfrm>
            <a:off x="214282" y="2143116"/>
            <a:ext cx="571504" cy="500066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ZoneTexte 64"/>
          <p:cNvSpPr txBox="1"/>
          <p:nvPr/>
        </p:nvSpPr>
        <p:spPr>
          <a:xfrm>
            <a:off x="3286116" y="5786454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KM4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7" name="Étoile à 7 branches 66"/>
          <p:cNvSpPr/>
          <p:nvPr/>
        </p:nvSpPr>
        <p:spPr>
          <a:xfrm>
            <a:off x="214282" y="2500306"/>
            <a:ext cx="571504" cy="500066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ZoneTexte 67"/>
          <p:cNvSpPr txBox="1"/>
          <p:nvPr/>
        </p:nvSpPr>
        <p:spPr>
          <a:xfrm>
            <a:off x="1785918" y="485776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S3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70" name="Étoile à 7 branches 69"/>
          <p:cNvSpPr/>
          <p:nvPr/>
        </p:nvSpPr>
        <p:spPr>
          <a:xfrm>
            <a:off x="214282" y="2857496"/>
            <a:ext cx="571504" cy="500066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ZoneTexte 70"/>
          <p:cNvSpPr txBox="1"/>
          <p:nvPr/>
        </p:nvSpPr>
        <p:spPr>
          <a:xfrm>
            <a:off x="1785918" y="521495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S4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72" name="Étoile à 7 branches 71"/>
          <p:cNvSpPr/>
          <p:nvPr/>
        </p:nvSpPr>
        <p:spPr>
          <a:xfrm>
            <a:off x="214282" y="3143248"/>
            <a:ext cx="571504" cy="500066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ZoneTexte 72"/>
          <p:cNvSpPr txBox="1"/>
          <p:nvPr/>
        </p:nvSpPr>
        <p:spPr>
          <a:xfrm>
            <a:off x="1785918" y="550070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S5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74" name="Étoile à 7 branches 73"/>
          <p:cNvSpPr/>
          <p:nvPr/>
        </p:nvSpPr>
        <p:spPr>
          <a:xfrm>
            <a:off x="214282" y="3500438"/>
            <a:ext cx="571504" cy="500066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ZoneTexte 74"/>
          <p:cNvSpPr txBox="1"/>
          <p:nvPr/>
        </p:nvSpPr>
        <p:spPr>
          <a:xfrm>
            <a:off x="1785918" y="5786454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S6</a:t>
            </a:r>
            <a:endParaRPr lang="fr-FR" b="1" dirty="0">
              <a:solidFill>
                <a:schemeClr val="bg1"/>
              </a:solidFill>
            </a:endParaRPr>
          </a:p>
        </p:txBody>
      </p:sp>
      <p:sp useBgFill="1">
        <p:nvSpPr>
          <p:cNvPr id="76" name="Rectangle 75"/>
          <p:cNvSpPr/>
          <p:nvPr/>
        </p:nvSpPr>
        <p:spPr>
          <a:xfrm>
            <a:off x="4714876" y="3143248"/>
            <a:ext cx="2643206" cy="1071570"/>
          </a:xfrm>
          <a:prstGeom prst="wedgeRectCallout">
            <a:avLst>
              <a:gd name="adj1" fmla="val -131086"/>
              <a:gd name="adj2" fmla="val 8451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ON AFFECTE LES ENTREES / SORTIES</a:t>
            </a:r>
            <a:endParaRPr lang="fr-F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8393 " pathEditMode="relative" ptsTypes="AA">
                                      <p:cBhvr>
                                        <p:cTn id="1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971 L 0.00434 0.0358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39306E-6 L 0.00434 0.04578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21965E-6 L -0.00347 0.0566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21965E-6 L -0.00347 0.05664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0"/>
                            </p:stCondLst>
                            <p:childTnLst>
                              <p:par>
                                <p:cTn id="6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0"/>
                            </p:stCondLst>
                            <p:childTnLst>
                              <p:par>
                                <p:cTn id="72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0"/>
                            </p:stCondLst>
                            <p:childTnLst>
                              <p:par>
                                <p:cTn id="7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21965E-6 L -0.00347 0.05664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000"/>
                            </p:stCondLst>
                            <p:childTnLst>
                              <p:par>
                                <p:cTn id="8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000"/>
                            </p:stCondLst>
                            <p:childTnLst>
                              <p:par>
                                <p:cTn id="84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0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2000"/>
                            </p:stCondLst>
                            <p:childTnLst>
                              <p:par>
                                <p:cTn id="90" presetID="1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000"/>
                            </p:stCondLst>
                            <p:childTnLst>
                              <p:par>
                                <p:cTn id="9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21965E-6 L -0.00347 0.05664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4000"/>
                            </p:stCondLst>
                            <p:childTnLst>
                              <p:par>
                                <p:cTn id="9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2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5" presetID="1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1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21965E-6 L -0.00347 0.05664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3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6" presetID="1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9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5" presetID="1" presetClass="exit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3" grpId="2" animBg="1"/>
      <p:bldP spid="57" grpId="0"/>
      <p:bldP spid="58" grpId="0" animBg="1"/>
      <p:bldP spid="58" grpId="1" animBg="1"/>
      <p:bldP spid="58" grpId="2" animBg="1"/>
      <p:bldP spid="59" grpId="0"/>
      <p:bldP spid="60" grpId="0" animBg="1"/>
      <p:bldP spid="60" grpId="1" animBg="1"/>
      <p:bldP spid="60" grpId="2" animBg="1"/>
      <p:bldP spid="61" grpId="0"/>
      <p:bldP spid="63" grpId="0" animBg="1"/>
      <p:bldP spid="63" grpId="1" animBg="1"/>
      <p:bldP spid="63" grpId="2" animBg="1"/>
      <p:bldP spid="65" grpId="0"/>
      <p:bldP spid="67" grpId="0" animBg="1"/>
      <p:bldP spid="67" grpId="1" animBg="1"/>
      <p:bldP spid="67" grpId="2" animBg="1"/>
      <p:bldP spid="67" grpId="3" animBg="1"/>
      <p:bldP spid="68" grpId="0"/>
      <p:bldP spid="70" grpId="0" animBg="1"/>
      <p:bldP spid="70" grpId="1" animBg="1"/>
      <p:bldP spid="70" grpId="2" animBg="1"/>
      <p:bldP spid="70" grpId="3" animBg="1"/>
      <p:bldP spid="70" grpId="4" animBg="1"/>
      <p:bldP spid="71" grpId="0"/>
      <p:bldP spid="72" grpId="0" animBg="1"/>
      <p:bldP spid="72" grpId="1" animBg="1"/>
      <p:bldP spid="72" grpId="2" animBg="1"/>
      <p:bldP spid="72" grpId="3" animBg="1"/>
      <p:bldP spid="72" grpId="4" animBg="1"/>
      <p:bldP spid="72" grpId="5" animBg="1"/>
      <p:bldP spid="73" grpId="0"/>
      <p:bldP spid="74" grpId="0" animBg="1"/>
      <p:bldP spid="74" grpId="1" animBg="1"/>
      <p:bldP spid="74" grpId="2" animBg="1"/>
      <p:bldP spid="74" grpId="3" animBg="1"/>
      <p:bldP spid="74" grpId="4" animBg="1"/>
      <p:bldP spid="74" grpId="5" animBg="1"/>
      <p:bldP spid="74" grpId="6" animBg="1"/>
      <p:bldP spid="75" grpId="0"/>
      <p:bldP spid="76" grpId="0" animBg="1"/>
      <p:bldP spid="76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214422"/>
            <a:ext cx="3629025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fr-FR" sz="2800" dirty="0" smtClean="0"/>
              <a:t>POSTE DE PERCAGE</a:t>
            </a:r>
            <a:br>
              <a:rPr lang="fr-FR" sz="2800" dirty="0" smtClean="0"/>
            </a:br>
            <a:r>
              <a:rPr lang="fr-FR" sz="2800" dirty="0" smtClean="0"/>
              <a:t>GRAFCET POINT </a:t>
            </a:r>
            <a:r>
              <a:rPr lang="fr-FR" sz="2800" dirty="0" smtClean="0"/>
              <a:t>DE vue </a:t>
            </a:r>
            <a:r>
              <a:rPr lang="fr-FR" sz="2800" dirty="0" smtClean="0"/>
              <a:t>PARTIE </a:t>
            </a:r>
            <a:r>
              <a:rPr lang="fr-FR" sz="2800" dirty="0" smtClean="0"/>
              <a:t>AUTOMATE</a:t>
            </a:r>
            <a:endParaRPr lang="fr-FR" sz="2800" dirty="0"/>
          </a:p>
        </p:txBody>
      </p:sp>
      <p:graphicFrame>
        <p:nvGraphicFramePr>
          <p:cNvPr id="43" name="Tableau 42"/>
          <p:cNvGraphicFramePr>
            <a:graphicFrameLocks noGrp="1"/>
          </p:cNvGraphicFramePr>
          <p:nvPr/>
        </p:nvGraphicFramePr>
        <p:xfrm>
          <a:off x="214282" y="1000108"/>
          <a:ext cx="5000660" cy="3249930"/>
        </p:xfrm>
        <a:graphic>
          <a:graphicData uri="http://schemas.openxmlformats.org/drawingml/2006/table">
            <a:tbl>
              <a:tblPr/>
              <a:tblGrid>
                <a:gridCol w="757676"/>
                <a:gridCol w="4242984"/>
              </a:tblGrid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M1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Moteur asynchrone tri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M2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Moteur tri 2 vitesses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KM1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Contacteur commande broche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KM2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Contacteur commande descente </a:t>
                      </a:r>
                      <a:r>
                        <a:rPr lang="fr-FR" sz="1800" b="1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GV</a:t>
                      </a:r>
                      <a:r>
                        <a:rPr lang="fr-FR" sz="18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KM3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Contacteur commande descente </a:t>
                      </a:r>
                      <a:r>
                        <a:rPr lang="fr-FR" sz="1800" b="1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PV</a:t>
                      </a:r>
                      <a:r>
                        <a:rPr lang="fr-FR" sz="18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KM4</a:t>
                      </a:r>
                      <a:r>
                        <a:rPr lang="fr-FR" sz="18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Contacteur commande remontée GV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S3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BP </a:t>
                      </a:r>
                      <a:r>
                        <a:rPr lang="fr-FR" sz="1800" b="1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départ </a:t>
                      </a: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cycle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S4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Capteur de position </a:t>
                      </a:r>
                      <a:r>
                        <a:rPr lang="fr-FR" sz="1800" b="1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mécanique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S5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Capteur de position </a:t>
                      </a:r>
                      <a:r>
                        <a:rPr lang="fr-FR" sz="1800" b="1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mécanique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S6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Capteur de position </a:t>
                      </a:r>
                      <a:r>
                        <a:rPr lang="fr-FR" sz="1800" b="1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mécanique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7" name="Tableau 46"/>
          <p:cNvGraphicFramePr>
            <a:graphicFrameLocks noGrp="1"/>
          </p:cNvGraphicFramePr>
          <p:nvPr/>
        </p:nvGraphicFramePr>
        <p:xfrm>
          <a:off x="1214414" y="4572008"/>
          <a:ext cx="2857520" cy="1577340"/>
        </p:xfrm>
        <a:graphic>
          <a:graphicData uri="http://schemas.openxmlformats.org/drawingml/2006/table">
            <a:tbl>
              <a:tblPr/>
              <a:tblGrid>
                <a:gridCol w="518795"/>
                <a:gridCol w="767089"/>
                <a:gridCol w="642942"/>
                <a:gridCol w="928694"/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ENTREES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SORTIES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I0,0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O0,0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I0,1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O0,1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I0,2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O0,2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I0,3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O0,3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7" name="ZoneTexte 56"/>
          <p:cNvSpPr txBox="1"/>
          <p:nvPr/>
        </p:nvSpPr>
        <p:spPr>
          <a:xfrm>
            <a:off x="3286116" y="485776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KM1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3286116" y="521495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KM2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3286116" y="550070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KM3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3286116" y="5786454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KM4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8" name="ZoneTexte 67"/>
          <p:cNvSpPr txBox="1"/>
          <p:nvPr/>
        </p:nvSpPr>
        <p:spPr>
          <a:xfrm>
            <a:off x="1785918" y="485776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S3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71" name="ZoneTexte 70"/>
          <p:cNvSpPr txBox="1"/>
          <p:nvPr/>
        </p:nvSpPr>
        <p:spPr>
          <a:xfrm>
            <a:off x="1785918" y="521495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S4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73" name="ZoneTexte 72"/>
          <p:cNvSpPr txBox="1"/>
          <p:nvPr/>
        </p:nvSpPr>
        <p:spPr>
          <a:xfrm>
            <a:off x="1785918" y="550070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S5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75" name="ZoneTexte 74"/>
          <p:cNvSpPr txBox="1"/>
          <p:nvPr/>
        </p:nvSpPr>
        <p:spPr>
          <a:xfrm>
            <a:off x="1785918" y="5786454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S6</a:t>
            </a:r>
            <a:endParaRPr lang="fr-F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781 -0.49294 " pathEditMode="relative" ptsTypes="AA">
                                      <p:cBhvr>
                                        <p:cTn id="1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781 -0.49294 " pathEditMode="relative" ptsTypes="AA">
                                      <p:cBhvr>
                                        <p:cTn id="1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781 -0.49294 " pathEditMode="relative" ptsTypes="AA">
                                      <p:cBhvr>
                                        <p:cTn id="1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781 -0.49294 " pathEditMode="relative" ptsTypes="AA">
                                      <p:cBhvr>
                                        <p:cTn id="1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781 -0.49294 " pathEditMode="relative" ptsTypes="AA">
                                      <p:cBhvr>
                                        <p:cTn id="2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781 -0.49294 " pathEditMode="relative" ptsTypes="AA">
                                      <p:cBhvr>
                                        <p:cTn id="2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781 -0.49294 " pathEditMode="relative" ptsTypes="AA">
                                      <p:cBhvr>
                                        <p:cTn id="24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781 -0.49294 " pathEditMode="relative" ptsTypes="AA">
                                      <p:cBhvr>
                                        <p:cTn id="26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781 -0.49294 " pathEditMode="relative" ptsTypes="AA">
                                      <p:cBhvr>
                                        <p:cTn id="2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9" grpId="0"/>
      <p:bldP spid="61" grpId="0"/>
      <p:bldP spid="65" grpId="0"/>
      <p:bldP spid="68" grpId="0"/>
      <p:bldP spid="71" grpId="0"/>
      <p:bldP spid="73" grpId="0"/>
      <p:bldP spid="7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214422"/>
            <a:ext cx="3629025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fr-FR" sz="2800" dirty="0" smtClean="0"/>
              <a:t>POSTE DE PERCAGE</a:t>
            </a:r>
            <a:br>
              <a:rPr lang="fr-FR" sz="2800" dirty="0" smtClean="0"/>
            </a:br>
            <a:r>
              <a:rPr lang="fr-FR" sz="2800" dirty="0" smtClean="0"/>
              <a:t>GRAFCET POINT DE </a:t>
            </a:r>
            <a:r>
              <a:rPr lang="fr-FR" sz="2800" dirty="0" smtClean="0"/>
              <a:t>vue PARTIE </a:t>
            </a:r>
            <a:r>
              <a:rPr lang="fr-FR" sz="2800" dirty="0" smtClean="0"/>
              <a:t>AUTOMATE</a:t>
            </a:r>
            <a:endParaRPr lang="fr-FR" sz="2800" dirty="0"/>
          </a:p>
        </p:txBody>
      </p:sp>
      <p:graphicFrame>
        <p:nvGraphicFramePr>
          <p:cNvPr id="47" name="Tableau 46"/>
          <p:cNvGraphicFramePr>
            <a:graphicFrameLocks noGrp="1"/>
          </p:cNvGraphicFramePr>
          <p:nvPr/>
        </p:nvGraphicFramePr>
        <p:xfrm>
          <a:off x="1214414" y="1142984"/>
          <a:ext cx="2857520" cy="1577340"/>
        </p:xfrm>
        <a:graphic>
          <a:graphicData uri="http://schemas.openxmlformats.org/drawingml/2006/table">
            <a:tbl>
              <a:tblPr/>
              <a:tblGrid>
                <a:gridCol w="518795"/>
                <a:gridCol w="767089"/>
                <a:gridCol w="642942"/>
                <a:gridCol w="928694"/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ENTREES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SORTIES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I0,0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O0,0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I0,1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O0,1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I0,2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O0,2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I0,3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O0,3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7" name="ZoneTexte 56"/>
          <p:cNvSpPr txBox="1"/>
          <p:nvPr/>
        </p:nvSpPr>
        <p:spPr>
          <a:xfrm>
            <a:off x="3286116" y="1428736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KM1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3286116" y="1785926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KM2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3286116" y="207167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KM3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3286116" y="235743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KM4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8" name="ZoneTexte 67"/>
          <p:cNvSpPr txBox="1"/>
          <p:nvPr/>
        </p:nvSpPr>
        <p:spPr>
          <a:xfrm>
            <a:off x="1785918" y="1428736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S3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71" name="ZoneTexte 70"/>
          <p:cNvSpPr txBox="1"/>
          <p:nvPr/>
        </p:nvSpPr>
        <p:spPr>
          <a:xfrm>
            <a:off x="1785918" y="1785926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S4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73" name="ZoneTexte 72"/>
          <p:cNvSpPr txBox="1"/>
          <p:nvPr/>
        </p:nvSpPr>
        <p:spPr>
          <a:xfrm>
            <a:off x="1785918" y="207167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S5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75" name="ZoneTexte 74"/>
          <p:cNvSpPr txBox="1"/>
          <p:nvPr/>
        </p:nvSpPr>
        <p:spPr>
          <a:xfrm>
            <a:off x="1785918" y="235743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S6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000232" y="2928934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/>
        </p:nvSpPr>
        <p:spPr>
          <a:xfrm>
            <a:off x="2071670" y="3000372"/>
            <a:ext cx="428628" cy="42862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0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60" name="Connecteur droit 59"/>
          <p:cNvCxnSpPr>
            <a:stCxn id="55" idx="2"/>
            <a:endCxn id="64" idx="0"/>
          </p:cNvCxnSpPr>
          <p:nvPr/>
        </p:nvCxnSpPr>
        <p:spPr>
          <a:xfrm rot="5400000">
            <a:off x="2107389" y="3679033"/>
            <a:ext cx="35719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/>
          <p:cNvCxnSpPr/>
          <p:nvPr/>
        </p:nvCxnSpPr>
        <p:spPr>
          <a:xfrm>
            <a:off x="2214546" y="3632267"/>
            <a:ext cx="142876" cy="14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ZoneTexte 62"/>
          <p:cNvSpPr txBox="1"/>
          <p:nvPr/>
        </p:nvSpPr>
        <p:spPr>
          <a:xfrm>
            <a:off x="2428860" y="3500438"/>
            <a:ext cx="1071570" cy="340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S3 . S4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2000232" y="3857628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1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000365" y="3857628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KM1</a:t>
            </a:r>
            <a:endParaRPr lang="fr-FR" b="1" dirty="0">
              <a:solidFill>
                <a:schemeClr val="bg1"/>
              </a:solidFill>
            </a:endParaRPr>
          </a:p>
        </p:txBody>
      </p:sp>
      <p:cxnSp>
        <p:nvCxnSpPr>
          <p:cNvPr id="69" name="Connecteur droit 68"/>
          <p:cNvCxnSpPr>
            <a:endCxn id="64" idx="3"/>
          </p:cNvCxnSpPr>
          <p:nvPr/>
        </p:nvCxnSpPr>
        <p:spPr>
          <a:xfrm rot="10800000">
            <a:off x="2571736" y="4143380"/>
            <a:ext cx="428628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3786182" y="3857628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KM2</a:t>
            </a:r>
            <a:endParaRPr lang="fr-FR" b="1" dirty="0">
              <a:solidFill>
                <a:schemeClr val="bg1"/>
              </a:solidFill>
            </a:endParaRPr>
          </a:p>
        </p:txBody>
      </p:sp>
      <p:cxnSp>
        <p:nvCxnSpPr>
          <p:cNvPr id="74" name="Connecteur droit 73"/>
          <p:cNvCxnSpPr/>
          <p:nvPr/>
        </p:nvCxnSpPr>
        <p:spPr>
          <a:xfrm rot="5400000">
            <a:off x="2107389" y="4607727"/>
            <a:ext cx="35719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/>
          <p:cNvCxnSpPr/>
          <p:nvPr/>
        </p:nvCxnSpPr>
        <p:spPr>
          <a:xfrm>
            <a:off x="2214546" y="4572008"/>
            <a:ext cx="142876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76"/>
          <p:cNvSpPr txBox="1"/>
          <p:nvPr/>
        </p:nvSpPr>
        <p:spPr>
          <a:xfrm>
            <a:off x="2428860" y="4429132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S5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2000232" y="4786322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000364" y="4786322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KM1</a:t>
            </a:r>
            <a:endParaRPr lang="fr-FR" b="1" dirty="0">
              <a:solidFill>
                <a:schemeClr val="bg1"/>
              </a:solidFill>
            </a:endParaRPr>
          </a:p>
        </p:txBody>
      </p:sp>
      <p:cxnSp>
        <p:nvCxnSpPr>
          <p:cNvPr id="81" name="Connecteur droit 80"/>
          <p:cNvCxnSpPr>
            <a:stCxn id="80" idx="1"/>
          </p:cNvCxnSpPr>
          <p:nvPr/>
        </p:nvCxnSpPr>
        <p:spPr>
          <a:xfrm rot="10800000">
            <a:off x="2571736" y="5072074"/>
            <a:ext cx="428628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3786182" y="4786322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KM3</a:t>
            </a:r>
            <a:endParaRPr lang="fr-FR" b="1" dirty="0">
              <a:solidFill>
                <a:schemeClr val="bg1"/>
              </a:solidFill>
            </a:endParaRPr>
          </a:p>
        </p:txBody>
      </p:sp>
      <p:cxnSp>
        <p:nvCxnSpPr>
          <p:cNvPr id="84" name="Connecteur droit 83"/>
          <p:cNvCxnSpPr/>
          <p:nvPr/>
        </p:nvCxnSpPr>
        <p:spPr>
          <a:xfrm rot="5400000">
            <a:off x="2107389" y="5536421"/>
            <a:ext cx="35719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/>
          <p:cNvCxnSpPr/>
          <p:nvPr/>
        </p:nvCxnSpPr>
        <p:spPr>
          <a:xfrm>
            <a:off x="2214546" y="5500702"/>
            <a:ext cx="142876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ZoneTexte 85"/>
          <p:cNvSpPr txBox="1"/>
          <p:nvPr/>
        </p:nvSpPr>
        <p:spPr>
          <a:xfrm>
            <a:off x="2428860" y="5357826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S6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2000232" y="5715016"/>
            <a:ext cx="571504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3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3000364" y="5715016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KM1</a:t>
            </a:r>
            <a:endParaRPr lang="fr-FR" b="1" dirty="0">
              <a:solidFill>
                <a:schemeClr val="bg1"/>
              </a:solidFill>
            </a:endParaRPr>
          </a:p>
        </p:txBody>
      </p:sp>
      <p:cxnSp>
        <p:nvCxnSpPr>
          <p:cNvPr id="90" name="Connecteur droit 89"/>
          <p:cNvCxnSpPr>
            <a:stCxn id="89" idx="1"/>
          </p:cNvCxnSpPr>
          <p:nvPr/>
        </p:nvCxnSpPr>
        <p:spPr>
          <a:xfrm rot="10800000">
            <a:off x="2571736" y="6000768"/>
            <a:ext cx="428628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3786182" y="5715016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KM4</a:t>
            </a:r>
            <a:endParaRPr lang="fr-FR" b="1" dirty="0">
              <a:solidFill>
                <a:schemeClr val="bg1"/>
              </a:solidFill>
            </a:endParaRPr>
          </a:p>
        </p:txBody>
      </p:sp>
      <p:cxnSp>
        <p:nvCxnSpPr>
          <p:cNvPr id="93" name="Connecteur droit 92"/>
          <p:cNvCxnSpPr/>
          <p:nvPr/>
        </p:nvCxnSpPr>
        <p:spPr>
          <a:xfrm rot="5400000">
            <a:off x="2107389" y="6465115"/>
            <a:ext cx="35719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/>
          <p:nvPr/>
        </p:nvCxnSpPr>
        <p:spPr>
          <a:xfrm>
            <a:off x="2214546" y="6429396"/>
            <a:ext cx="142876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ZoneTexte 94"/>
          <p:cNvSpPr txBox="1"/>
          <p:nvPr/>
        </p:nvSpPr>
        <p:spPr>
          <a:xfrm>
            <a:off x="2428860" y="6286520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S4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96" name="Connecteur droit 95"/>
          <p:cNvCxnSpPr/>
          <p:nvPr/>
        </p:nvCxnSpPr>
        <p:spPr>
          <a:xfrm rot="10800000">
            <a:off x="1428728" y="6643710"/>
            <a:ext cx="857256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/>
          <p:cNvCxnSpPr/>
          <p:nvPr/>
        </p:nvCxnSpPr>
        <p:spPr>
          <a:xfrm rot="5400000" flipH="1" flipV="1">
            <a:off x="-500892" y="4714884"/>
            <a:ext cx="3858446" cy="79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>
            <a:off x="1428728" y="2786058"/>
            <a:ext cx="857256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/>
          <p:cNvCxnSpPr>
            <a:endCxn id="55" idx="0"/>
          </p:cNvCxnSpPr>
          <p:nvPr/>
        </p:nvCxnSpPr>
        <p:spPr>
          <a:xfrm rot="5400000">
            <a:off x="2215340" y="2857496"/>
            <a:ext cx="142082" cy="79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avec flèche 99"/>
          <p:cNvCxnSpPr/>
          <p:nvPr/>
        </p:nvCxnSpPr>
        <p:spPr>
          <a:xfrm rot="5400000" flipH="1" flipV="1">
            <a:off x="1321571" y="4822041"/>
            <a:ext cx="214314" cy="158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Organigramme : Alternative 124"/>
          <p:cNvSpPr/>
          <p:nvPr/>
        </p:nvSpPr>
        <p:spPr>
          <a:xfrm>
            <a:off x="1214414" y="1428736"/>
            <a:ext cx="1357322" cy="357190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6" name="ZoneTexte 125"/>
          <p:cNvSpPr txBox="1"/>
          <p:nvPr/>
        </p:nvSpPr>
        <p:spPr>
          <a:xfrm>
            <a:off x="2428860" y="3500438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I0,0 . S4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8" name="Organigramme : Alternative 127"/>
          <p:cNvSpPr/>
          <p:nvPr/>
        </p:nvSpPr>
        <p:spPr>
          <a:xfrm>
            <a:off x="1214414" y="1785926"/>
            <a:ext cx="1357322" cy="357190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9" name="ZoneTexte 128"/>
          <p:cNvSpPr txBox="1"/>
          <p:nvPr/>
        </p:nvSpPr>
        <p:spPr>
          <a:xfrm>
            <a:off x="2428860" y="3500438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I0,0 . I0,1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2" name="ZoneTexte 131"/>
          <p:cNvSpPr txBox="1"/>
          <p:nvPr/>
        </p:nvSpPr>
        <p:spPr>
          <a:xfrm>
            <a:off x="2428860" y="6286520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I0,1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3" name="Organigramme : Alternative 132"/>
          <p:cNvSpPr/>
          <p:nvPr/>
        </p:nvSpPr>
        <p:spPr>
          <a:xfrm>
            <a:off x="1214414" y="2071678"/>
            <a:ext cx="1357322" cy="357190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4" name="ZoneTexte 133"/>
          <p:cNvSpPr txBox="1"/>
          <p:nvPr/>
        </p:nvSpPr>
        <p:spPr>
          <a:xfrm>
            <a:off x="2428860" y="4429132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I0,2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5" name="Organigramme : Alternative 134"/>
          <p:cNvSpPr/>
          <p:nvPr/>
        </p:nvSpPr>
        <p:spPr>
          <a:xfrm>
            <a:off x="1214414" y="2428868"/>
            <a:ext cx="1357322" cy="357190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6" name="ZoneTexte 135"/>
          <p:cNvSpPr txBox="1"/>
          <p:nvPr/>
        </p:nvSpPr>
        <p:spPr>
          <a:xfrm>
            <a:off x="2428860" y="5357826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I0,3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7" name="Organigramme : Alternative 136"/>
          <p:cNvSpPr/>
          <p:nvPr/>
        </p:nvSpPr>
        <p:spPr>
          <a:xfrm>
            <a:off x="2571736" y="1428736"/>
            <a:ext cx="1357322" cy="357190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8" name="Rectangle 137"/>
          <p:cNvSpPr/>
          <p:nvPr/>
        </p:nvSpPr>
        <p:spPr>
          <a:xfrm>
            <a:off x="3000364" y="3857628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O0,0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3000364" y="5715016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O0,0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3000364" y="4786322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O0,0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41" name="Organigramme : Alternative 140"/>
          <p:cNvSpPr/>
          <p:nvPr/>
        </p:nvSpPr>
        <p:spPr>
          <a:xfrm>
            <a:off x="2571736" y="1785926"/>
            <a:ext cx="1357322" cy="357190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2" name="Rectangle 141"/>
          <p:cNvSpPr/>
          <p:nvPr/>
        </p:nvSpPr>
        <p:spPr>
          <a:xfrm>
            <a:off x="3786182" y="3857628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O0,1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43" name="Organigramme : Alternative 142"/>
          <p:cNvSpPr/>
          <p:nvPr/>
        </p:nvSpPr>
        <p:spPr>
          <a:xfrm>
            <a:off x="2571736" y="2071678"/>
            <a:ext cx="1357322" cy="357190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4" name="Rectangle 143"/>
          <p:cNvSpPr/>
          <p:nvPr/>
        </p:nvSpPr>
        <p:spPr>
          <a:xfrm>
            <a:off x="3786182" y="4786322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O0,2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45" name="Organigramme : Alternative 144"/>
          <p:cNvSpPr/>
          <p:nvPr/>
        </p:nvSpPr>
        <p:spPr>
          <a:xfrm>
            <a:off x="2571736" y="2357430"/>
            <a:ext cx="1357322" cy="357190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Rectangle 145"/>
          <p:cNvSpPr/>
          <p:nvPr/>
        </p:nvSpPr>
        <p:spPr>
          <a:xfrm>
            <a:off x="3786182" y="5715016"/>
            <a:ext cx="785818" cy="57150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O0,3</a:t>
            </a:r>
            <a:endParaRPr lang="fr-FR" b="1" dirty="0">
              <a:solidFill>
                <a:schemeClr val="bg1"/>
              </a:solidFill>
            </a:endParaRPr>
          </a:p>
        </p:txBody>
      </p:sp>
      <p:sp useBgFill="1">
        <p:nvSpPr>
          <p:cNvPr id="147" name="Rectangle 146"/>
          <p:cNvSpPr/>
          <p:nvPr/>
        </p:nvSpPr>
        <p:spPr>
          <a:xfrm>
            <a:off x="4286248" y="2071678"/>
            <a:ext cx="2500330" cy="1143008"/>
          </a:xfrm>
          <a:prstGeom prst="wedgeRectCallout">
            <a:avLst>
              <a:gd name="adj1" fmla="val -80043"/>
              <a:gd name="adj2" fmla="val 68849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ON TRANSCRIT LES MNEMONIQUES PAR LES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</a:rPr>
              <a:t> ENTREES SORTIES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48" name="Plaque 147"/>
          <p:cNvSpPr/>
          <p:nvPr/>
        </p:nvSpPr>
        <p:spPr>
          <a:xfrm>
            <a:off x="5643570" y="6143644"/>
            <a:ext cx="1857388" cy="714356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FIN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7" grpId="0" animBg="1"/>
      <p:bldP spid="70" grpId="0" animBg="1"/>
      <p:bldP spid="77" grpId="0"/>
      <p:bldP spid="80" grpId="0" animBg="1"/>
      <p:bldP spid="82" grpId="0" animBg="1"/>
      <p:bldP spid="86" grpId="0"/>
      <p:bldP spid="89" grpId="0" animBg="1"/>
      <p:bldP spid="91" grpId="0" animBg="1"/>
      <p:bldP spid="95" grpId="0"/>
      <p:bldP spid="125" grpId="0" animBg="1"/>
      <p:bldP spid="125" grpId="1" animBg="1"/>
      <p:bldP spid="126" grpId="0"/>
      <p:bldP spid="126" grpId="1"/>
      <p:bldP spid="128" grpId="0" animBg="1"/>
      <p:bldP spid="128" grpId="1" animBg="1"/>
      <p:bldP spid="129" grpId="0"/>
      <p:bldP spid="132" grpId="0"/>
      <p:bldP spid="133" grpId="0" animBg="1"/>
      <p:bldP spid="133" grpId="1" animBg="1"/>
      <p:bldP spid="134" grpId="0"/>
      <p:bldP spid="135" grpId="0" animBg="1"/>
      <p:bldP spid="135" grpId="1" animBg="1"/>
      <p:bldP spid="136" grpId="0"/>
      <p:bldP spid="137" grpId="0" animBg="1"/>
      <p:bldP spid="137" grpId="1" animBg="1"/>
      <p:bldP spid="138" grpId="0" animBg="1"/>
      <p:bldP spid="139" grpId="0" animBg="1"/>
      <p:bldP spid="140" grpId="0" animBg="1"/>
      <p:bldP spid="141" grpId="0" animBg="1"/>
      <p:bldP spid="141" grpId="1" animBg="1"/>
      <p:bldP spid="142" grpId="0" animBg="1"/>
      <p:bldP spid="143" grpId="0" animBg="1"/>
      <p:bldP spid="143" grpId="1" animBg="1"/>
      <p:bldP spid="144" grpId="0" animBg="1"/>
      <p:bldP spid="145" grpId="0" animBg="1"/>
      <p:bldP spid="146" grpId="0" animBg="1"/>
      <p:bldP spid="147" grpId="0" animBg="1"/>
      <p:bldP spid="147" grpId="1" animBg="1"/>
      <p:bldP spid="148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781</TotalTime>
  <Words>1271</Words>
  <Application>Microsoft Office PowerPoint</Application>
  <PresentationFormat>Affichage à l'écran (4:3)</PresentationFormat>
  <Paragraphs>447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Apex</vt:lpstr>
      <vt:lpstr>POSTE DE PERCAGE</vt:lpstr>
      <vt:lpstr>POSTE DE PERCAGE</vt:lpstr>
      <vt:lpstr>POSTE DE PERCAGE</vt:lpstr>
      <vt:lpstr>POSTE DE PERCAGE</vt:lpstr>
      <vt:lpstr>POSTE DE PERCAGE</vt:lpstr>
      <vt:lpstr>POSTE DE PERCAGE</vt:lpstr>
      <vt:lpstr>POSTE DE PERCAGE</vt:lpstr>
      <vt:lpstr>POSTE DE PERCAGE</vt:lpstr>
      <vt:lpstr>POSTE DE PERCAGE GRAFCET POINT DE vue PARTIE COMMANDE</vt:lpstr>
      <vt:lpstr>POSTE DE PERCAGE GRAFCET POINT DE vue partie COMMANDE</vt:lpstr>
      <vt:lpstr>POSTE DE PERCAGE GRAFCET POINT DE vue PARTIE COMMANDE</vt:lpstr>
      <vt:lpstr>POSTE DE PERCAGE GRAFCET POINT DE vue PARTIE COMMANDE</vt:lpstr>
      <vt:lpstr>POSTE DE PERCAGE GRAFCET POINT DE vue PARTIE COMMANDE</vt:lpstr>
      <vt:lpstr>POSTE DE PERCAGE GRAFCET POINT DE vue PARTIE COMMANDE</vt:lpstr>
      <vt:lpstr>POSTE DE PERCAGE GRAFCET POINT DE vue PARTIE COMMANDE</vt:lpstr>
      <vt:lpstr>POSTE DE PERCAGE GRAFCET POINT DE vue PARTIE COMMANDE</vt:lpstr>
      <vt:lpstr>POSTE DE PERCAGE GRAFCET POINT DE vue PARTIE COMMANDE</vt:lpstr>
      <vt:lpstr>POSTE DE PERCAGE GRAFCET POINT DE vue PARTIE COMMANDE</vt:lpstr>
      <vt:lpstr>POSTE DE PERCAGE GRAFCET POINT DE vue PARTIE COMMANDE</vt:lpstr>
      <vt:lpstr>POSTE DE PERCAGE GRAFCET POINT DE vue PARTIE AUTOMATE</vt:lpstr>
      <vt:lpstr>POSTE DE PERCAGE GRAFCET POINT DE vue PARTIE AUTOMATE</vt:lpstr>
      <vt:lpstr>POSTE DE PERCAGE GRAFCET POINT DE vue PARTIE AUTOMATE</vt:lpstr>
    </vt:vector>
  </TitlesOfParts>
  <Company>secrete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 DE PERCAGE</dc:title>
  <dc:creator>manu</dc:creator>
  <cp:lastModifiedBy>manu</cp:lastModifiedBy>
  <cp:revision>47</cp:revision>
  <dcterms:created xsi:type="dcterms:W3CDTF">2007-11-06T07:35:50Z</dcterms:created>
  <dcterms:modified xsi:type="dcterms:W3CDTF">2007-11-07T17:29:38Z</dcterms:modified>
</cp:coreProperties>
</file>