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08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EE5C29-7FE0-4EAE-80A1-02FAE1D6F79D}" type="datetimeFigureOut">
              <a:rPr lang="fr-FR" smtClean="0"/>
              <a:t>07/11/2007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F29A14-553A-484F-B367-5307DD6D760A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F29A14-553A-484F-B367-5307DD6D760A}" type="slidenum">
              <a:rPr lang="fr-FR" smtClean="0"/>
              <a:t>21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348CE-FF15-4F0D-8C27-AA5DF6F573D1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DFADA-9979-4B1D-BABB-61D2595A6E2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348CE-FF15-4F0D-8C27-AA5DF6F573D1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DFADA-9979-4B1D-BABB-61D2595A6E2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348CE-FF15-4F0D-8C27-AA5DF6F573D1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FEDFADA-9979-4B1D-BABB-61D2595A6E2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348CE-FF15-4F0D-8C27-AA5DF6F573D1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DFADA-9979-4B1D-BABB-61D2595A6E2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348CE-FF15-4F0D-8C27-AA5DF6F573D1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DFADA-9979-4B1D-BABB-61D2595A6E2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348CE-FF15-4F0D-8C27-AA5DF6F573D1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DFADA-9979-4B1D-BABB-61D2595A6E2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348CE-FF15-4F0D-8C27-AA5DF6F573D1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DFADA-9979-4B1D-BABB-61D2595A6E2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348CE-FF15-4F0D-8C27-AA5DF6F573D1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DFADA-9979-4B1D-BABB-61D2595A6E2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348CE-FF15-4F0D-8C27-AA5DF6F573D1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DFADA-9979-4B1D-BABB-61D2595A6E2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348CE-FF15-4F0D-8C27-AA5DF6F573D1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DFADA-9979-4B1D-BABB-61D2595A6E2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348CE-FF15-4F0D-8C27-AA5DF6F573D1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DFADA-9979-4B1D-BABB-61D2595A6E2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81348CE-FF15-4F0D-8C27-AA5DF6F573D1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FEDFADA-9979-4B1D-BABB-61D2595A6E2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85720" y="428604"/>
            <a:ext cx="8229600" cy="1000132"/>
          </a:xfrm>
        </p:spPr>
        <p:txBody>
          <a:bodyPr/>
          <a:lstStyle/>
          <a:p>
            <a:r>
              <a:rPr lang="fr-FR" dirty="0" smtClean="0"/>
              <a:t>BAC DE DEGRAISSAGE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143116"/>
            <a:ext cx="57626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0"/>
            <a:ext cx="8229600" cy="1000132"/>
          </a:xfrm>
        </p:spPr>
        <p:txBody>
          <a:bodyPr/>
          <a:lstStyle/>
          <a:p>
            <a:r>
              <a:rPr lang="fr-FR" dirty="0" smtClean="0"/>
              <a:t>BAC DE DEGRAISSAGE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71612"/>
            <a:ext cx="12191986" cy="5055590"/>
          </a:xfrm>
          <a:prstGeom prst="rect">
            <a:avLst/>
          </a:prstGeom>
          <a:noFill/>
        </p:spPr>
      </p:pic>
      <p:sp>
        <p:nvSpPr>
          <p:cNvPr id="5" name="Rectangle à coins arrondis 4"/>
          <p:cNvSpPr/>
          <p:nvPr/>
        </p:nvSpPr>
        <p:spPr>
          <a:xfrm>
            <a:off x="142844" y="1643050"/>
            <a:ext cx="2286016" cy="492922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2500298" y="1643050"/>
            <a:ext cx="7500990" cy="50006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7" name="ZoneTexte 6"/>
          <p:cNvSpPr txBox="1"/>
          <p:nvPr/>
        </p:nvSpPr>
        <p:spPr>
          <a:xfrm>
            <a:off x="0" y="214290"/>
            <a:ext cx="3071834" cy="120032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Nous utiliserons cette partie de câblage pour l’alimentation des sorties de l’automate</a:t>
            </a:r>
            <a:endParaRPr lang="fr-FR" b="1" dirty="0">
              <a:solidFill>
                <a:schemeClr val="bg1"/>
              </a:solidFill>
            </a:endParaRPr>
          </a:p>
        </p:txBody>
      </p:sp>
      <p:sp useBgFill="1">
        <p:nvSpPr>
          <p:cNvPr id="10" name="Rectangle 9"/>
          <p:cNvSpPr/>
          <p:nvPr/>
        </p:nvSpPr>
        <p:spPr>
          <a:xfrm>
            <a:off x="4071934" y="357166"/>
            <a:ext cx="4143404" cy="928694"/>
          </a:xfrm>
          <a:prstGeom prst="rect">
            <a:avLst/>
          </a:prstGeom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logique câblée sera 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remplacée</a:t>
            </a:r>
            <a:r>
              <a:rPr kumimoji="0" lang="fr-FR" sz="18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 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une logique 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programmée 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 le biais d’un automate TSX 17-20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2571744"/>
            <a:ext cx="4590073" cy="1989506"/>
          </a:xfrm>
          <a:prstGeom prst="rect">
            <a:avLst/>
          </a:prstGeom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/>
          <p:cNvSpPr txBox="1"/>
          <p:nvPr/>
        </p:nvSpPr>
        <p:spPr>
          <a:xfrm>
            <a:off x="4572000" y="121442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M1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4214810" y="928670"/>
            <a:ext cx="4714908" cy="3000396"/>
            <a:chOff x="4214810" y="928670"/>
            <a:chExt cx="4714908" cy="3000396"/>
          </a:xfrm>
          <a:noFill/>
        </p:grpSpPr>
        <p:sp>
          <p:nvSpPr>
            <p:cNvPr id="31" name="Rectangle 30"/>
            <p:cNvSpPr/>
            <p:nvPr/>
          </p:nvSpPr>
          <p:spPr>
            <a:xfrm>
              <a:off x="4357686" y="928670"/>
              <a:ext cx="4572032" cy="300039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2" name="Groupe 14"/>
            <p:cNvGrpSpPr/>
            <p:nvPr/>
          </p:nvGrpSpPr>
          <p:grpSpPr>
            <a:xfrm>
              <a:off x="4214810" y="1214422"/>
              <a:ext cx="4572032" cy="2257427"/>
              <a:chOff x="4286248" y="1357298"/>
              <a:chExt cx="4572032" cy="2257427"/>
            </a:xfrm>
            <a:grpFill/>
          </p:grpSpPr>
          <p:pic>
            <p:nvPicPr>
              <p:cNvPr id="33" name="Picture 2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6500826" y="1928802"/>
                <a:ext cx="1876065" cy="168592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4" name="Picture 3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286248" y="1785926"/>
                <a:ext cx="2305931" cy="1738317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35" name="ZoneTexte 34"/>
              <p:cNvSpPr txBox="1"/>
              <p:nvPr/>
            </p:nvSpPr>
            <p:spPr>
              <a:xfrm>
                <a:off x="5072066" y="1357298"/>
                <a:ext cx="3786214" cy="36933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b="1" dirty="0" smtClean="0">
                    <a:solidFill>
                      <a:schemeClr val="bg1"/>
                    </a:solidFill>
                  </a:rPr>
                  <a:t> Moteur asynchrone triphasé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0"/>
            <a:ext cx="8229600" cy="1000132"/>
          </a:xfrm>
        </p:spPr>
        <p:txBody>
          <a:bodyPr/>
          <a:lstStyle/>
          <a:p>
            <a:r>
              <a:rPr lang="fr-FR" dirty="0" smtClean="0"/>
              <a:t>BAC DE DEGRAISSAGE</a:t>
            </a:r>
            <a:endParaRPr lang="fr-FR" dirty="0"/>
          </a:p>
        </p:txBody>
      </p:sp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428596" y="1214411"/>
          <a:ext cx="3786214" cy="5584950"/>
        </p:xfrm>
        <a:graphic>
          <a:graphicData uri="http://schemas.openxmlformats.org/drawingml/2006/table">
            <a:tbl>
              <a:tblPr/>
              <a:tblGrid>
                <a:gridCol w="523417"/>
                <a:gridCol w="3262797"/>
              </a:tblGrid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gauche droite</a:t>
                      </a:r>
                      <a:endParaRPr lang="fr-FR" sz="140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montée descente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de départ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bac dégraissage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chargement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haute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S5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basse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S6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Départ cycle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S7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initiale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S8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  <a:sym typeface="Wingdings"/>
                        </a:rPr>
                        <a:t>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4357686" y="4000508"/>
          <a:ext cx="4362450" cy="2695576"/>
        </p:xfrm>
        <a:graphic>
          <a:graphicData uri="http://schemas.openxmlformats.org/drawingml/2006/table">
            <a:tbl>
              <a:tblPr/>
              <a:tblGrid>
                <a:gridCol w="1028700"/>
                <a:gridCol w="1141730"/>
                <a:gridCol w="1029970"/>
                <a:gridCol w="1162050"/>
              </a:tblGrid>
              <a:tr h="207352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ENTREES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SORTIES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O0,0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I0,1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I0,2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O0,2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I0,3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O0,3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I0,4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O0,4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I0,7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O0,7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O0,8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O0,9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 useBgFill="1">
        <p:nvSpPr>
          <p:cNvPr id="20" name="Pensées 19"/>
          <p:cNvSpPr/>
          <p:nvPr/>
        </p:nvSpPr>
        <p:spPr>
          <a:xfrm>
            <a:off x="4143372" y="857232"/>
            <a:ext cx="4786314" cy="257176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NON  CABLE SUR L’AUTOMATE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21" name="Étoile à 7 branches 20"/>
          <p:cNvSpPr/>
          <p:nvPr/>
        </p:nvSpPr>
        <p:spPr>
          <a:xfrm>
            <a:off x="500034" y="1214422"/>
            <a:ext cx="357190" cy="357190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/>
          <p:cNvSpPr txBox="1"/>
          <p:nvPr/>
        </p:nvSpPr>
        <p:spPr>
          <a:xfrm>
            <a:off x="4572000" y="121442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M2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3" name="Groupe 29"/>
          <p:cNvGrpSpPr/>
          <p:nvPr/>
        </p:nvGrpSpPr>
        <p:grpSpPr>
          <a:xfrm>
            <a:off x="4214810" y="928670"/>
            <a:ext cx="4714908" cy="3000396"/>
            <a:chOff x="4214810" y="928670"/>
            <a:chExt cx="4714908" cy="3000396"/>
          </a:xfrm>
          <a:noFill/>
        </p:grpSpPr>
        <p:sp>
          <p:nvSpPr>
            <p:cNvPr id="31" name="Rectangle 30"/>
            <p:cNvSpPr/>
            <p:nvPr/>
          </p:nvSpPr>
          <p:spPr>
            <a:xfrm>
              <a:off x="4357686" y="928670"/>
              <a:ext cx="4572032" cy="300039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4" name="Groupe 14"/>
            <p:cNvGrpSpPr/>
            <p:nvPr/>
          </p:nvGrpSpPr>
          <p:grpSpPr>
            <a:xfrm>
              <a:off x="4214810" y="1214422"/>
              <a:ext cx="4572032" cy="2257427"/>
              <a:chOff x="4286248" y="1357298"/>
              <a:chExt cx="4572032" cy="2257427"/>
            </a:xfrm>
            <a:grpFill/>
          </p:grpSpPr>
          <p:pic>
            <p:nvPicPr>
              <p:cNvPr id="33" name="Picture 2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6500826" y="1928802"/>
                <a:ext cx="1876065" cy="168592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4" name="Picture 3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286248" y="1785926"/>
                <a:ext cx="2305931" cy="1738317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35" name="ZoneTexte 34"/>
              <p:cNvSpPr txBox="1"/>
              <p:nvPr/>
            </p:nvSpPr>
            <p:spPr>
              <a:xfrm>
                <a:off x="5072066" y="1357298"/>
                <a:ext cx="3786214" cy="36933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b="1" dirty="0" smtClean="0">
                    <a:solidFill>
                      <a:schemeClr val="bg1"/>
                    </a:solidFill>
                  </a:rPr>
                  <a:t> Moteur asynchrone triphasé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0"/>
            <a:ext cx="8229600" cy="1000132"/>
          </a:xfrm>
        </p:spPr>
        <p:txBody>
          <a:bodyPr/>
          <a:lstStyle/>
          <a:p>
            <a:r>
              <a:rPr lang="fr-FR" dirty="0" smtClean="0"/>
              <a:t>BAC DE DEGRAISSAGE</a:t>
            </a:r>
            <a:endParaRPr lang="fr-FR" dirty="0"/>
          </a:p>
        </p:txBody>
      </p:sp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428596" y="1214411"/>
          <a:ext cx="3786214" cy="5584950"/>
        </p:xfrm>
        <a:graphic>
          <a:graphicData uri="http://schemas.openxmlformats.org/drawingml/2006/table">
            <a:tbl>
              <a:tblPr/>
              <a:tblGrid>
                <a:gridCol w="523417"/>
                <a:gridCol w="3262797"/>
              </a:tblGrid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gauche droite</a:t>
                      </a:r>
                      <a:endParaRPr lang="fr-FR" sz="140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montée descente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de départ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bac dégraissage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chargement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haute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S5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basse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S6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Départ cycle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S7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initiale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S8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  <a:sym typeface="Wingdings"/>
                        </a:rPr>
                        <a:t>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4357686" y="4000508"/>
          <a:ext cx="4362450" cy="2695576"/>
        </p:xfrm>
        <a:graphic>
          <a:graphicData uri="http://schemas.openxmlformats.org/drawingml/2006/table">
            <a:tbl>
              <a:tblPr/>
              <a:tblGrid>
                <a:gridCol w="1028700"/>
                <a:gridCol w="1141730"/>
                <a:gridCol w="1029970"/>
                <a:gridCol w="1162050"/>
              </a:tblGrid>
              <a:tr h="207352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ENTREES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SORTIES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O0,0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I0,1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I0,2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O0,2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I0,3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O0,3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I0,4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O0,4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I0,7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O0,7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O0,8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O0,9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 useBgFill="1">
        <p:nvSpPr>
          <p:cNvPr id="20" name="Pensées 19"/>
          <p:cNvSpPr/>
          <p:nvPr/>
        </p:nvSpPr>
        <p:spPr>
          <a:xfrm>
            <a:off x="4143372" y="785794"/>
            <a:ext cx="4786314" cy="257176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NON  CABLE SUR L’AUTOMATE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21" name="Étoile à 7 branches 20"/>
          <p:cNvSpPr/>
          <p:nvPr/>
        </p:nvSpPr>
        <p:spPr>
          <a:xfrm>
            <a:off x="500034" y="1214422"/>
            <a:ext cx="357190" cy="357190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15" name="Rectangle à coins arrondis 14"/>
          <p:cNvSpPr/>
          <p:nvPr/>
        </p:nvSpPr>
        <p:spPr>
          <a:xfrm>
            <a:off x="4572000" y="3143248"/>
            <a:ext cx="285752" cy="2143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629 " pathEditMode="relative" ptsTypes="AA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0" grpId="0" animBg="1"/>
      <p:bldP spid="21" grpId="0" animBg="1"/>
      <p:bldP spid="2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/>
        </p:nvGrpSpPr>
        <p:grpSpPr>
          <a:xfrm>
            <a:off x="4286248" y="928670"/>
            <a:ext cx="4643470" cy="3000396"/>
            <a:chOff x="4000496" y="857232"/>
            <a:chExt cx="4643470" cy="3000396"/>
          </a:xfrm>
          <a:noFill/>
        </p:grpSpPr>
        <p:grpSp>
          <p:nvGrpSpPr>
            <p:cNvPr id="17" name="Groupe 14"/>
            <p:cNvGrpSpPr/>
            <p:nvPr/>
          </p:nvGrpSpPr>
          <p:grpSpPr>
            <a:xfrm>
              <a:off x="4071934" y="857232"/>
              <a:ext cx="4572032" cy="3000396"/>
              <a:chOff x="4071934" y="857232"/>
              <a:chExt cx="4572032" cy="3000396"/>
            </a:xfrm>
            <a:grpFill/>
          </p:grpSpPr>
          <p:sp>
            <p:nvSpPr>
              <p:cNvPr id="22" name="Rectangle 21"/>
              <p:cNvSpPr/>
              <p:nvPr/>
            </p:nvSpPr>
            <p:spPr>
              <a:xfrm>
                <a:off x="4071934" y="857232"/>
                <a:ext cx="4572032" cy="300039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" name="ZoneTexte 22"/>
              <p:cNvSpPr txBox="1"/>
              <p:nvPr/>
            </p:nvSpPr>
            <p:spPr>
              <a:xfrm>
                <a:off x="4572000" y="1142984"/>
                <a:ext cx="3786214" cy="36933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b="1" dirty="0" smtClean="0"/>
                  <a:t>KM1 Contacteur de puissance</a:t>
                </a:r>
                <a:endParaRPr lang="fr-FR" b="1" dirty="0"/>
              </a:p>
            </p:txBody>
          </p:sp>
        </p:grpSp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1571612"/>
              <a:ext cx="1833260" cy="21050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00496" y="1785926"/>
              <a:ext cx="2726752" cy="159544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0"/>
            <a:ext cx="8229600" cy="1000132"/>
          </a:xfrm>
        </p:spPr>
        <p:txBody>
          <a:bodyPr/>
          <a:lstStyle/>
          <a:p>
            <a:r>
              <a:rPr lang="fr-FR" dirty="0" smtClean="0"/>
              <a:t>BAC DE DEGRAISSAGE</a:t>
            </a:r>
            <a:endParaRPr lang="fr-FR" dirty="0"/>
          </a:p>
        </p:txBody>
      </p:sp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428596" y="1214411"/>
          <a:ext cx="3786214" cy="5584950"/>
        </p:xfrm>
        <a:graphic>
          <a:graphicData uri="http://schemas.openxmlformats.org/drawingml/2006/table">
            <a:tbl>
              <a:tblPr/>
              <a:tblGrid>
                <a:gridCol w="523417"/>
                <a:gridCol w="3262797"/>
              </a:tblGrid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gauche droite</a:t>
                      </a:r>
                      <a:endParaRPr lang="fr-FR" sz="140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montée descente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de départ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bac dégraissage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chargement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haute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S5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basse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S6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Départ cycle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S7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initiale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S8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  <a:sym typeface="Wingdings"/>
                        </a:rPr>
                        <a:t>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4357686" y="4000508"/>
          <a:ext cx="4362450" cy="2695576"/>
        </p:xfrm>
        <a:graphic>
          <a:graphicData uri="http://schemas.openxmlformats.org/drawingml/2006/table">
            <a:tbl>
              <a:tblPr/>
              <a:tblGrid>
                <a:gridCol w="1028700"/>
                <a:gridCol w="1141730"/>
                <a:gridCol w="1029970"/>
                <a:gridCol w="1162050"/>
              </a:tblGrid>
              <a:tr h="207352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ENTREES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SORTIES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O0,0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I0,1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I0,2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O0,2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I0,3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O0,3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I0,4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O0,4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I0,7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O0,7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O0,8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O0,9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 useBgFill="1">
        <p:nvSpPr>
          <p:cNvPr id="20" name="Pensées 19"/>
          <p:cNvSpPr/>
          <p:nvPr/>
        </p:nvSpPr>
        <p:spPr>
          <a:xfrm>
            <a:off x="4714876" y="1142984"/>
            <a:ext cx="4786314" cy="257176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 CABLE SUR L’AUTOMATE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21" name="Étoile à 7 branches 20"/>
          <p:cNvSpPr/>
          <p:nvPr/>
        </p:nvSpPr>
        <p:spPr>
          <a:xfrm>
            <a:off x="500034" y="1643050"/>
            <a:ext cx="357190" cy="357190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15" name="Rectangle à coins arrondis 14"/>
          <p:cNvSpPr/>
          <p:nvPr/>
        </p:nvSpPr>
        <p:spPr>
          <a:xfrm>
            <a:off x="4572000" y="3143248"/>
            <a:ext cx="285752" cy="2143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Organigramme : Processus 23"/>
          <p:cNvSpPr/>
          <p:nvPr/>
        </p:nvSpPr>
        <p:spPr>
          <a:xfrm>
            <a:off x="4714876" y="2571744"/>
            <a:ext cx="500066" cy="214314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25" name="Rectangle à coins arrondis 24"/>
          <p:cNvSpPr/>
          <p:nvPr/>
        </p:nvSpPr>
        <p:spPr>
          <a:xfrm>
            <a:off x="4786314" y="2643182"/>
            <a:ext cx="357190" cy="14287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7643834" y="4143380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KM1</a:t>
            </a:r>
            <a:endParaRPr lang="fr-FR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629 " pathEditMode="relative" ptsTypes="AA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629 L 0.77951 0.3670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" y="1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" presetClass="exit" presetSubtype="1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1" grpId="1" animBg="1"/>
      <p:bldP spid="21" grpId="2" animBg="1"/>
      <p:bldP spid="21" grpId="3" animBg="1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15"/>
          <p:cNvGrpSpPr/>
          <p:nvPr/>
        </p:nvGrpSpPr>
        <p:grpSpPr>
          <a:xfrm>
            <a:off x="4286248" y="928670"/>
            <a:ext cx="4643470" cy="3000396"/>
            <a:chOff x="4000496" y="857232"/>
            <a:chExt cx="4643470" cy="3000396"/>
          </a:xfrm>
          <a:noFill/>
        </p:grpSpPr>
        <p:grpSp>
          <p:nvGrpSpPr>
            <p:cNvPr id="4" name="Groupe 14"/>
            <p:cNvGrpSpPr/>
            <p:nvPr/>
          </p:nvGrpSpPr>
          <p:grpSpPr>
            <a:xfrm>
              <a:off x="4071934" y="857232"/>
              <a:ext cx="4572032" cy="3000396"/>
              <a:chOff x="4071934" y="857232"/>
              <a:chExt cx="4572032" cy="3000396"/>
            </a:xfrm>
            <a:grpFill/>
          </p:grpSpPr>
          <p:sp>
            <p:nvSpPr>
              <p:cNvPr id="22" name="Rectangle 21"/>
              <p:cNvSpPr/>
              <p:nvPr/>
            </p:nvSpPr>
            <p:spPr>
              <a:xfrm>
                <a:off x="4071934" y="857232"/>
                <a:ext cx="4572032" cy="300039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" name="ZoneTexte 22"/>
              <p:cNvSpPr txBox="1"/>
              <p:nvPr/>
            </p:nvSpPr>
            <p:spPr>
              <a:xfrm>
                <a:off x="4572000" y="1142984"/>
                <a:ext cx="3786214" cy="36933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b="1" dirty="0" smtClean="0"/>
                  <a:t>KM2 Contacteur de puissance</a:t>
                </a:r>
                <a:endParaRPr lang="fr-FR" b="1" dirty="0"/>
              </a:p>
            </p:txBody>
          </p:sp>
        </p:grpSp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1571612"/>
              <a:ext cx="1833260" cy="21050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00496" y="1785926"/>
              <a:ext cx="2726752" cy="159544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0"/>
            <a:ext cx="8229600" cy="1000132"/>
          </a:xfrm>
        </p:spPr>
        <p:txBody>
          <a:bodyPr/>
          <a:lstStyle/>
          <a:p>
            <a:r>
              <a:rPr lang="fr-FR" dirty="0" smtClean="0"/>
              <a:t>BAC DE DEGRAISSAGE</a:t>
            </a:r>
            <a:endParaRPr lang="fr-FR" dirty="0"/>
          </a:p>
        </p:txBody>
      </p:sp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428596" y="1214411"/>
          <a:ext cx="3786214" cy="5584950"/>
        </p:xfrm>
        <a:graphic>
          <a:graphicData uri="http://schemas.openxmlformats.org/drawingml/2006/table">
            <a:tbl>
              <a:tblPr/>
              <a:tblGrid>
                <a:gridCol w="523417"/>
                <a:gridCol w="3262797"/>
              </a:tblGrid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gauche droite</a:t>
                      </a:r>
                      <a:endParaRPr lang="fr-FR" sz="140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montée descente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de départ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bac dégraissage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chargement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haute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S5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basse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S6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Départ cycle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S7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initiale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S8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  <a:sym typeface="Wingdings"/>
                        </a:rPr>
                        <a:t>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4357686" y="4000508"/>
          <a:ext cx="4362450" cy="2695576"/>
        </p:xfrm>
        <a:graphic>
          <a:graphicData uri="http://schemas.openxmlformats.org/drawingml/2006/table">
            <a:tbl>
              <a:tblPr/>
              <a:tblGrid>
                <a:gridCol w="1028700"/>
                <a:gridCol w="1141730"/>
                <a:gridCol w="1029970"/>
                <a:gridCol w="1162050"/>
              </a:tblGrid>
              <a:tr h="207352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ENTREES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SORTIES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O0,0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I0,1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I0,2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O0,2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I0,3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O0,3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I0,4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O0,4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I0,7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O0,7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O0,8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O0,9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 useBgFill="1">
        <p:nvSpPr>
          <p:cNvPr id="20" name="Pensées 19"/>
          <p:cNvSpPr/>
          <p:nvPr/>
        </p:nvSpPr>
        <p:spPr>
          <a:xfrm>
            <a:off x="4714876" y="1142984"/>
            <a:ext cx="4786314" cy="257176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 CABLE SUR L’AUTOMATE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21" name="Étoile à 7 branches 20"/>
          <p:cNvSpPr/>
          <p:nvPr/>
        </p:nvSpPr>
        <p:spPr>
          <a:xfrm>
            <a:off x="500034" y="2000240"/>
            <a:ext cx="357190" cy="357190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15" name="Rectangle à coins arrondis 14"/>
          <p:cNvSpPr/>
          <p:nvPr/>
        </p:nvSpPr>
        <p:spPr>
          <a:xfrm>
            <a:off x="4572000" y="3143248"/>
            <a:ext cx="285752" cy="2143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Organigramme : Processus 23"/>
          <p:cNvSpPr/>
          <p:nvPr/>
        </p:nvSpPr>
        <p:spPr>
          <a:xfrm>
            <a:off x="4714876" y="2571744"/>
            <a:ext cx="500066" cy="214314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25" name="Rectangle à coins arrondis 24"/>
          <p:cNvSpPr/>
          <p:nvPr/>
        </p:nvSpPr>
        <p:spPr>
          <a:xfrm>
            <a:off x="4786314" y="2643182"/>
            <a:ext cx="357190" cy="14287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7572396" y="4143380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KM1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7572396" y="4357694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KM2</a:t>
            </a:r>
            <a:endParaRPr lang="fr-FR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629 " pathEditMode="relative" ptsTypes="AA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0.06291 L 0.7724 0.339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" y="1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" presetClass="exit" presetSubtype="1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1" grpId="1" animBg="1"/>
      <p:bldP spid="21" grpId="2" animBg="1"/>
      <p:bldP spid="21" grpId="3" animBg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15"/>
          <p:cNvGrpSpPr/>
          <p:nvPr/>
        </p:nvGrpSpPr>
        <p:grpSpPr>
          <a:xfrm>
            <a:off x="4286248" y="928670"/>
            <a:ext cx="4643470" cy="3000396"/>
            <a:chOff x="4000496" y="857232"/>
            <a:chExt cx="4643470" cy="3000396"/>
          </a:xfrm>
          <a:noFill/>
        </p:grpSpPr>
        <p:grpSp>
          <p:nvGrpSpPr>
            <p:cNvPr id="4" name="Groupe 14"/>
            <p:cNvGrpSpPr/>
            <p:nvPr/>
          </p:nvGrpSpPr>
          <p:grpSpPr>
            <a:xfrm>
              <a:off x="4071934" y="857232"/>
              <a:ext cx="4572032" cy="3000396"/>
              <a:chOff x="4071934" y="857232"/>
              <a:chExt cx="4572032" cy="3000396"/>
            </a:xfrm>
            <a:grpFill/>
          </p:grpSpPr>
          <p:sp>
            <p:nvSpPr>
              <p:cNvPr id="22" name="Rectangle 21"/>
              <p:cNvSpPr/>
              <p:nvPr/>
            </p:nvSpPr>
            <p:spPr>
              <a:xfrm>
                <a:off x="4071934" y="857232"/>
                <a:ext cx="4572032" cy="300039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" name="ZoneTexte 22"/>
              <p:cNvSpPr txBox="1"/>
              <p:nvPr/>
            </p:nvSpPr>
            <p:spPr>
              <a:xfrm>
                <a:off x="4572000" y="1142984"/>
                <a:ext cx="3786214" cy="36933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b="1" dirty="0" smtClean="0"/>
                  <a:t>KM3 Contacteur de puissance</a:t>
                </a:r>
                <a:endParaRPr lang="fr-FR" b="1" dirty="0"/>
              </a:p>
            </p:txBody>
          </p:sp>
        </p:grpSp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1571612"/>
              <a:ext cx="1833260" cy="21050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00496" y="1785926"/>
              <a:ext cx="2726752" cy="159544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0"/>
            <a:ext cx="8229600" cy="1000132"/>
          </a:xfrm>
        </p:spPr>
        <p:txBody>
          <a:bodyPr/>
          <a:lstStyle/>
          <a:p>
            <a:r>
              <a:rPr lang="fr-FR" dirty="0" smtClean="0"/>
              <a:t>BAC DE DEGRAISSAGE</a:t>
            </a:r>
            <a:endParaRPr lang="fr-FR" dirty="0"/>
          </a:p>
        </p:txBody>
      </p:sp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428596" y="1214411"/>
          <a:ext cx="3786214" cy="5584950"/>
        </p:xfrm>
        <a:graphic>
          <a:graphicData uri="http://schemas.openxmlformats.org/drawingml/2006/table">
            <a:tbl>
              <a:tblPr/>
              <a:tblGrid>
                <a:gridCol w="523417"/>
                <a:gridCol w="3262797"/>
              </a:tblGrid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gauche droite</a:t>
                      </a:r>
                      <a:endParaRPr lang="fr-FR" sz="140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montée descente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de départ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bac dégraissage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chargement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haute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S5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basse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S6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Départ cycle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S7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initiale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S8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  <a:sym typeface="Wingdings"/>
                        </a:rPr>
                        <a:t>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4357686" y="4000508"/>
          <a:ext cx="4362450" cy="2695576"/>
        </p:xfrm>
        <a:graphic>
          <a:graphicData uri="http://schemas.openxmlformats.org/drawingml/2006/table">
            <a:tbl>
              <a:tblPr/>
              <a:tblGrid>
                <a:gridCol w="1028700"/>
                <a:gridCol w="1141730"/>
                <a:gridCol w="1029970"/>
                <a:gridCol w="1162050"/>
              </a:tblGrid>
              <a:tr h="207352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ENTREES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SORTIES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O0,0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I0,1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I0,2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O0,2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I0,3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O0,3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I0,4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O0,4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I0,7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O0,7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O0,8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O0,9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 useBgFill="1">
        <p:nvSpPr>
          <p:cNvPr id="20" name="Pensées 19"/>
          <p:cNvSpPr/>
          <p:nvPr/>
        </p:nvSpPr>
        <p:spPr>
          <a:xfrm>
            <a:off x="4714876" y="1142984"/>
            <a:ext cx="4786314" cy="257176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 CABLE SUR L’AUTOMATE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21" name="Étoile à 7 branches 20"/>
          <p:cNvSpPr/>
          <p:nvPr/>
        </p:nvSpPr>
        <p:spPr>
          <a:xfrm>
            <a:off x="500034" y="2428868"/>
            <a:ext cx="357190" cy="357190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15" name="Rectangle à coins arrondis 14"/>
          <p:cNvSpPr/>
          <p:nvPr/>
        </p:nvSpPr>
        <p:spPr>
          <a:xfrm>
            <a:off x="4572000" y="3143248"/>
            <a:ext cx="285752" cy="2143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Organigramme : Processus 23"/>
          <p:cNvSpPr/>
          <p:nvPr/>
        </p:nvSpPr>
        <p:spPr>
          <a:xfrm>
            <a:off x="4714876" y="2571744"/>
            <a:ext cx="500066" cy="214314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25" name="Rectangle à coins arrondis 24"/>
          <p:cNvSpPr/>
          <p:nvPr/>
        </p:nvSpPr>
        <p:spPr>
          <a:xfrm>
            <a:off x="4786314" y="2643182"/>
            <a:ext cx="357190" cy="14287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7572396" y="4143380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KM1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7572396" y="4357694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KM2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7572396" y="4572008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KM3</a:t>
            </a:r>
            <a:endParaRPr lang="fr-FR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629 " pathEditMode="relative" ptsTypes="AA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629 L 0.76441 0.298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" presetClass="exit" presetSubtype="1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  <p:bldP spid="21" grpId="1" animBg="1"/>
      <p:bldP spid="21" grpId="2" animBg="1"/>
      <p:bldP spid="21" grpId="3" animBg="1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15"/>
          <p:cNvGrpSpPr/>
          <p:nvPr/>
        </p:nvGrpSpPr>
        <p:grpSpPr>
          <a:xfrm>
            <a:off x="4286248" y="928670"/>
            <a:ext cx="4643470" cy="3000396"/>
            <a:chOff x="4000496" y="857232"/>
            <a:chExt cx="4643470" cy="3000396"/>
          </a:xfrm>
          <a:noFill/>
        </p:grpSpPr>
        <p:grpSp>
          <p:nvGrpSpPr>
            <p:cNvPr id="4" name="Groupe 14"/>
            <p:cNvGrpSpPr/>
            <p:nvPr/>
          </p:nvGrpSpPr>
          <p:grpSpPr>
            <a:xfrm>
              <a:off x="4071934" y="857232"/>
              <a:ext cx="4572032" cy="3000396"/>
              <a:chOff x="4071934" y="857232"/>
              <a:chExt cx="4572032" cy="3000396"/>
            </a:xfrm>
            <a:grpFill/>
          </p:grpSpPr>
          <p:sp>
            <p:nvSpPr>
              <p:cNvPr id="22" name="Rectangle 21"/>
              <p:cNvSpPr/>
              <p:nvPr/>
            </p:nvSpPr>
            <p:spPr>
              <a:xfrm>
                <a:off x="4071934" y="857232"/>
                <a:ext cx="4572032" cy="300039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" name="ZoneTexte 22"/>
              <p:cNvSpPr txBox="1"/>
              <p:nvPr/>
            </p:nvSpPr>
            <p:spPr>
              <a:xfrm>
                <a:off x="4572000" y="1142984"/>
                <a:ext cx="3786214" cy="36933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b="1" dirty="0" smtClean="0"/>
                  <a:t>KM4 Contacteur de puissance</a:t>
                </a:r>
                <a:endParaRPr lang="fr-FR" b="1" dirty="0"/>
              </a:p>
            </p:txBody>
          </p:sp>
        </p:grpSp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1571612"/>
              <a:ext cx="1833260" cy="21050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00496" y="1785926"/>
              <a:ext cx="2726752" cy="159544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0"/>
            <a:ext cx="8229600" cy="1000132"/>
          </a:xfrm>
        </p:spPr>
        <p:txBody>
          <a:bodyPr/>
          <a:lstStyle/>
          <a:p>
            <a:r>
              <a:rPr lang="fr-FR" dirty="0" smtClean="0"/>
              <a:t>BAC DE DEGRAISSAGE</a:t>
            </a:r>
            <a:endParaRPr lang="fr-FR" dirty="0"/>
          </a:p>
        </p:txBody>
      </p:sp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428596" y="1214411"/>
          <a:ext cx="3786214" cy="5584950"/>
        </p:xfrm>
        <a:graphic>
          <a:graphicData uri="http://schemas.openxmlformats.org/drawingml/2006/table">
            <a:tbl>
              <a:tblPr/>
              <a:tblGrid>
                <a:gridCol w="523417"/>
                <a:gridCol w="3262797"/>
              </a:tblGrid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gauche droite</a:t>
                      </a:r>
                      <a:endParaRPr lang="fr-FR" sz="140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montée descente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de départ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bac dégraissage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chargement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haute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S5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basse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S6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Départ cycle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S7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initiale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S8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  <a:sym typeface="Wingdings"/>
                        </a:rPr>
                        <a:t>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4357686" y="4000508"/>
          <a:ext cx="4362450" cy="2695576"/>
        </p:xfrm>
        <a:graphic>
          <a:graphicData uri="http://schemas.openxmlformats.org/drawingml/2006/table">
            <a:tbl>
              <a:tblPr/>
              <a:tblGrid>
                <a:gridCol w="1028700"/>
                <a:gridCol w="1141730"/>
                <a:gridCol w="1029970"/>
                <a:gridCol w="1162050"/>
              </a:tblGrid>
              <a:tr h="207352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ENTREES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SORTIES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O0,0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I0,1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I0,2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O0,2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I0,3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O0,3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I0,4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O0,4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I0,7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O0,7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O0,8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O0,9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 useBgFill="1">
        <p:nvSpPr>
          <p:cNvPr id="20" name="Pensées 19"/>
          <p:cNvSpPr/>
          <p:nvPr/>
        </p:nvSpPr>
        <p:spPr>
          <a:xfrm>
            <a:off x="4714876" y="1142984"/>
            <a:ext cx="4786314" cy="257176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 CABLE SUR L’AUTOMATE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21" name="Étoile à 7 branches 20"/>
          <p:cNvSpPr/>
          <p:nvPr/>
        </p:nvSpPr>
        <p:spPr>
          <a:xfrm>
            <a:off x="500034" y="2857496"/>
            <a:ext cx="357190" cy="357190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15" name="Rectangle à coins arrondis 14"/>
          <p:cNvSpPr/>
          <p:nvPr/>
        </p:nvSpPr>
        <p:spPr>
          <a:xfrm>
            <a:off x="4572000" y="3143248"/>
            <a:ext cx="285752" cy="2143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Organigramme : Processus 23"/>
          <p:cNvSpPr/>
          <p:nvPr/>
        </p:nvSpPr>
        <p:spPr>
          <a:xfrm>
            <a:off x="4714876" y="2571744"/>
            <a:ext cx="500066" cy="214314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25" name="Rectangle à coins arrondis 24"/>
          <p:cNvSpPr/>
          <p:nvPr/>
        </p:nvSpPr>
        <p:spPr>
          <a:xfrm>
            <a:off x="4786314" y="2643182"/>
            <a:ext cx="357190" cy="14287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7572396" y="4143380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KM1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7572396" y="4357694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KM2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7572396" y="4572008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KM3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7572396" y="4786322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KM4</a:t>
            </a:r>
            <a:endParaRPr lang="fr-FR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629 " pathEditMode="relative" ptsTypes="AA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0.06291 L 0.7724 0.2777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" y="1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" presetClass="exit" presetSubtype="1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  <p:bldP spid="21" grpId="1" animBg="1"/>
      <p:bldP spid="21" grpId="2" animBg="1"/>
      <p:bldP spid="21" grpId="3" animBg="1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/>
          <p:cNvGrpSpPr/>
          <p:nvPr/>
        </p:nvGrpSpPr>
        <p:grpSpPr>
          <a:xfrm>
            <a:off x="4286248" y="1000108"/>
            <a:ext cx="4572032" cy="3000396"/>
            <a:chOff x="4071934" y="1000108"/>
            <a:chExt cx="4572032" cy="3000396"/>
          </a:xfrm>
          <a:noFill/>
        </p:grpSpPr>
        <p:sp>
          <p:nvSpPr>
            <p:cNvPr id="37" name="Rectangle 36"/>
            <p:cNvSpPr/>
            <p:nvPr/>
          </p:nvSpPr>
          <p:spPr>
            <a:xfrm>
              <a:off x="4071934" y="1000108"/>
              <a:ext cx="4572032" cy="300039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786578" y="1785926"/>
              <a:ext cx="857256" cy="173165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14876" y="1857364"/>
              <a:ext cx="1072574" cy="173830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0" name="ZoneTexte 39"/>
            <p:cNvSpPr txBox="1"/>
            <p:nvPr/>
          </p:nvSpPr>
          <p:spPr>
            <a:xfrm>
              <a:off x="4429124" y="1285860"/>
              <a:ext cx="3929090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fr-FR" b="1" dirty="0" smtClean="0"/>
                <a:t>S1 capteur de position</a:t>
              </a:r>
              <a:endParaRPr lang="fr-FR" b="1" dirty="0"/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0"/>
            <a:ext cx="8229600" cy="1000132"/>
          </a:xfrm>
        </p:spPr>
        <p:txBody>
          <a:bodyPr/>
          <a:lstStyle/>
          <a:p>
            <a:r>
              <a:rPr lang="fr-FR" dirty="0" smtClean="0"/>
              <a:t>BAC DE DEGRAISSAGE</a:t>
            </a:r>
            <a:endParaRPr lang="fr-FR" dirty="0"/>
          </a:p>
        </p:txBody>
      </p:sp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428596" y="1214411"/>
          <a:ext cx="3786214" cy="5584950"/>
        </p:xfrm>
        <a:graphic>
          <a:graphicData uri="http://schemas.openxmlformats.org/drawingml/2006/table">
            <a:tbl>
              <a:tblPr/>
              <a:tblGrid>
                <a:gridCol w="523417"/>
                <a:gridCol w="3262797"/>
              </a:tblGrid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gauche droite</a:t>
                      </a:r>
                      <a:endParaRPr lang="fr-FR" sz="140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montée descente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de départ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bac dégraissage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chargement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haute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S5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basse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S6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Départ cycle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S7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initiale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S8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  <a:sym typeface="Wingdings"/>
                        </a:rPr>
                        <a:t>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4357686" y="4000508"/>
          <a:ext cx="4362450" cy="2695576"/>
        </p:xfrm>
        <a:graphic>
          <a:graphicData uri="http://schemas.openxmlformats.org/drawingml/2006/table">
            <a:tbl>
              <a:tblPr/>
              <a:tblGrid>
                <a:gridCol w="1028700"/>
                <a:gridCol w="1141730"/>
                <a:gridCol w="1029970"/>
                <a:gridCol w="1162050"/>
              </a:tblGrid>
              <a:tr h="207352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ENTREES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SORTIES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O0,0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I0,1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I0,2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O0,2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I0,3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O0,3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I0,4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O0,4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I0,7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O0,7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O0,8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O0,9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 useBgFill="1">
        <p:nvSpPr>
          <p:cNvPr id="20" name="Pensées 19"/>
          <p:cNvSpPr/>
          <p:nvPr/>
        </p:nvSpPr>
        <p:spPr>
          <a:xfrm>
            <a:off x="4071934" y="1000108"/>
            <a:ext cx="4786314" cy="257176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 CABLE SUR L’AUTOMATE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21" name="Étoile à 7 branches 20"/>
          <p:cNvSpPr/>
          <p:nvPr/>
        </p:nvSpPr>
        <p:spPr>
          <a:xfrm>
            <a:off x="500034" y="3286124"/>
            <a:ext cx="357190" cy="357190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15" name="Rectangle à coins arrondis 14"/>
          <p:cNvSpPr/>
          <p:nvPr/>
        </p:nvSpPr>
        <p:spPr>
          <a:xfrm>
            <a:off x="4572000" y="3143248"/>
            <a:ext cx="285752" cy="2143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Organigramme : Processus 23"/>
          <p:cNvSpPr/>
          <p:nvPr/>
        </p:nvSpPr>
        <p:spPr>
          <a:xfrm>
            <a:off x="4714876" y="2571744"/>
            <a:ext cx="500066" cy="214314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25" name="Rectangle à coins arrondis 24"/>
          <p:cNvSpPr/>
          <p:nvPr/>
        </p:nvSpPr>
        <p:spPr>
          <a:xfrm>
            <a:off x="4786314" y="2643182"/>
            <a:ext cx="357190" cy="14287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7572396" y="4143380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KM1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7572396" y="4357694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KM2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7572396" y="4572008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KM3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7572396" y="4786322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KM4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5500694" y="4143380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S1</a:t>
            </a:r>
            <a:endParaRPr lang="fr-FR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629 " pathEditMode="relative" ptsTypes="AA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0.0629 L 0.53611 0.1207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" y="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" presetClass="exit" presetSubtype="1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  <p:bldP spid="21" grpId="1" animBg="1"/>
      <p:bldP spid="21" grpId="2" animBg="1"/>
      <p:bldP spid="21" grpId="3" animBg="1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35"/>
          <p:cNvGrpSpPr/>
          <p:nvPr/>
        </p:nvGrpSpPr>
        <p:grpSpPr>
          <a:xfrm>
            <a:off x="4286248" y="1000108"/>
            <a:ext cx="4572032" cy="3000396"/>
            <a:chOff x="4071934" y="1000108"/>
            <a:chExt cx="4572032" cy="3000396"/>
          </a:xfrm>
          <a:noFill/>
        </p:grpSpPr>
        <p:sp>
          <p:nvSpPr>
            <p:cNvPr id="37" name="Rectangle 36"/>
            <p:cNvSpPr/>
            <p:nvPr/>
          </p:nvSpPr>
          <p:spPr>
            <a:xfrm>
              <a:off x="4071934" y="1000108"/>
              <a:ext cx="4572032" cy="300039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786578" y="1785926"/>
              <a:ext cx="857256" cy="173165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14876" y="1857364"/>
              <a:ext cx="1072574" cy="173830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0" name="ZoneTexte 39"/>
            <p:cNvSpPr txBox="1"/>
            <p:nvPr/>
          </p:nvSpPr>
          <p:spPr>
            <a:xfrm>
              <a:off x="4429124" y="1285860"/>
              <a:ext cx="3929090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fr-FR" b="1" dirty="0" smtClean="0"/>
                <a:t>S2 capteur de position</a:t>
              </a:r>
              <a:endParaRPr lang="fr-FR" b="1" dirty="0"/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0"/>
            <a:ext cx="8229600" cy="1000132"/>
          </a:xfrm>
        </p:spPr>
        <p:txBody>
          <a:bodyPr/>
          <a:lstStyle/>
          <a:p>
            <a:r>
              <a:rPr lang="fr-FR" dirty="0" smtClean="0"/>
              <a:t>BAC DE DEGRAISSAGE</a:t>
            </a:r>
            <a:endParaRPr lang="fr-FR" dirty="0"/>
          </a:p>
        </p:txBody>
      </p:sp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428596" y="1214411"/>
          <a:ext cx="3786214" cy="5584950"/>
        </p:xfrm>
        <a:graphic>
          <a:graphicData uri="http://schemas.openxmlformats.org/drawingml/2006/table">
            <a:tbl>
              <a:tblPr/>
              <a:tblGrid>
                <a:gridCol w="523417"/>
                <a:gridCol w="3262797"/>
              </a:tblGrid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gauche droite</a:t>
                      </a:r>
                      <a:endParaRPr lang="fr-FR" sz="140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montée descente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de départ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bac dégraissage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chargement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haute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S5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basse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S6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Départ cycle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S7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initiale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S8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  <a:sym typeface="Wingdings"/>
                        </a:rPr>
                        <a:t>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4357686" y="4000508"/>
          <a:ext cx="4362450" cy="2695576"/>
        </p:xfrm>
        <a:graphic>
          <a:graphicData uri="http://schemas.openxmlformats.org/drawingml/2006/table">
            <a:tbl>
              <a:tblPr/>
              <a:tblGrid>
                <a:gridCol w="1028700"/>
                <a:gridCol w="1141730"/>
                <a:gridCol w="1029970"/>
                <a:gridCol w="1162050"/>
              </a:tblGrid>
              <a:tr h="207352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ENTREES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SORTIES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O0,0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I0,1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I0,2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O0,2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I0,3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O0,3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I0,4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O0,4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I0,7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O0,7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O0,8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O0,9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 useBgFill="1">
        <p:nvSpPr>
          <p:cNvPr id="20" name="Pensées 19"/>
          <p:cNvSpPr/>
          <p:nvPr/>
        </p:nvSpPr>
        <p:spPr>
          <a:xfrm>
            <a:off x="4071934" y="1000108"/>
            <a:ext cx="4786314" cy="257176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 CABLE SUR L’AUTOMATE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21" name="Étoile à 7 branches 20"/>
          <p:cNvSpPr/>
          <p:nvPr/>
        </p:nvSpPr>
        <p:spPr>
          <a:xfrm>
            <a:off x="500034" y="3714752"/>
            <a:ext cx="357190" cy="357190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15" name="Rectangle à coins arrondis 14"/>
          <p:cNvSpPr/>
          <p:nvPr/>
        </p:nvSpPr>
        <p:spPr>
          <a:xfrm>
            <a:off x="4572000" y="3143248"/>
            <a:ext cx="285752" cy="2143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Organigramme : Processus 23"/>
          <p:cNvSpPr/>
          <p:nvPr/>
        </p:nvSpPr>
        <p:spPr>
          <a:xfrm>
            <a:off x="4714876" y="2571744"/>
            <a:ext cx="500066" cy="214314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25" name="Rectangle à coins arrondis 24"/>
          <p:cNvSpPr/>
          <p:nvPr/>
        </p:nvSpPr>
        <p:spPr>
          <a:xfrm>
            <a:off x="4786314" y="2643182"/>
            <a:ext cx="357190" cy="14287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7572396" y="4143380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KM1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7572396" y="4357694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KM2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7572396" y="4572008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KM3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7572396" y="4786322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KM4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5500694" y="4143380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S1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500694" y="4357694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S2</a:t>
            </a:r>
            <a:endParaRPr lang="fr-FR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629 " pathEditMode="relative" ptsTypes="AA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6291 L 0.53611 0.0897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" y="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" presetClass="exit" presetSubtype="1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  <p:bldP spid="21" grpId="1" animBg="1"/>
      <p:bldP spid="21" grpId="2" animBg="1"/>
      <p:bldP spid="21" grpId="3" animBg="1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35"/>
          <p:cNvGrpSpPr/>
          <p:nvPr/>
        </p:nvGrpSpPr>
        <p:grpSpPr>
          <a:xfrm>
            <a:off x="4286248" y="1000108"/>
            <a:ext cx="4572032" cy="3000396"/>
            <a:chOff x="4071934" y="1000108"/>
            <a:chExt cx="4572032" cy="3000396"/>
          </a:xfrm>
          <a:noFill/>
        </p:grpSpPr>
        <p:sp>
          <p:nvSpPr>
            <p:cNvPr id="37" name="Rectangle 36"/>
            <p:cNvSpPr/>
            <p:nvPr/>
          </p:nvSpPr>
          <p:spPr>
            <a:xfrm>
              <a:off x="4071934" y="1000108"/>
              <a:ext cx="4572032" cy="300039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786578" y="1785926"/>
              <a:ext cx="857256" cy="173165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14876" y="1857364"/>
              <a:ext cx="1072574" cy="173830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0" name="ZoneTexte 39"/>
            <p:cNvSpPr txBox="1"/>
            <p:nvPr/>
          </p:nvSpPr>
          <p:spPr>
            <a:xfrm>
              <a:off x="4429124" y="1285860"/>
              <a:ext cx="3929090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fr-FR" b="1" dirty="0" smtClean="0"/>
                <a:t>S3 capteur de position</a:t>
              </a:r>
              <a:endParaRPr lang="fr-FR" b="1" dirty="0"/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0"/>
            <a:ext cx="8229600" cy="1000132"/>
          </a:xfrm>
        </p:spPr>
        <p:txBody>
          <a:bodyPr/>
          <a:lstStyle/>
          <a:p>
            <a:r>
              <a:rPr lang="fr-FR" dirty="0" smtClean="0"/>
              <a:t>BAC DE DEGRAISSAGE</a:t>
            </a:r>
            <a:endParaRPr lang="fr-FR" dirty="0"/>
          </a:p>
        </p:txBody>
      </p:sp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428596" y="1214411"/>
          <a:ext cx="3786214" cy="5584950"/>
        </p:xfrm>
        <a:graphic>
          <a:graphicData uri="http://schemas.openxmlformats.org/drawingml/2006/table">
            <a:tbl>
              <a:tblPr/>
              <a:tblGrid>
                <a:gridCol w="523417"/>
                <a:gridCol w="3262797"/>
              </a:tblGrid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gauche droite</a:t>
                      </a:r>
                      <a:endParaRPr lang="fr-FR" sz="140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montée descente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de départ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bac dégraissage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chargement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haute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S5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basse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S6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Départ cycle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S7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initiale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S8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  <a:sym typeface="Wingdings"/>
                        </a:rPr>
                        <a:t>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4357686" y="4000508"/>
          <a:ext cx="4362450" cy="2695576"/>
        </p:xfrm>
        <a:graphic>
          <a:graphicData uri="http://schemas.openxmlformats.org/drawingml/2006/table">
            <a:tbl>
              <a:tblPr/>
              <a:tblGrid>
                <a:gridCol w="1028700"/>
                <a:gridCol w="1141730"/>
                <a:gridCol w="1029970"/>
                <a:gridCol w="1162050"/>
              </a:tblGrid>
              <a:tr h="207352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ENTREES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SORTIES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O0,0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I0,1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I0,2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O0,2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I0,3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O0,3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I0,4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O0,4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I0,7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O0,7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O0,8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O0,9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 useBgFill="1">
        <p:nvSpPr>
          <p:cNvPr id="20" name="Pensées 19"/>
          <p:cNvSpPr/>
          <p:nvPr/>
        </p:nvSpPr>
        <p:spPr>
          <a:xfrm>
            <a:off x="4357686" y="928670"/>
            <a:ext cx="4786314" cy="257176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 CABLE SUR L’AUTOMATE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21" name="Étoile à 7 branches 20"/>
          <p:cNvSpPr/>
          <p:nvPr/>
        </p:nvSpPr>
        <p:spPr>
          <a:xfrm>
            <a:off x="500034" y="4071942"/>
            <a:ext cx="357190" cy="357190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15" name="Rectangle à coins arrondis 14"/>
          <p:cNvSpPr/>
          <p:nvPr/>
        </p:nvSpPr>
        <p:spPr>
          <a:xfrm>
            <a:off x="4572000" y="3143248"/>
            <a:ext cx="285752" cy="2143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Organigramme : Processus 23"/>
          <p:cNvSpPr/>
          <p:nvPr/>
        </p:nvSpPr>
        <p:spPr>
          <a:xfrm>
            <a:off x="4714876" y="2571744"/>
            <a:ext cx="500066" cy="214314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25" name="Rectangle à coins arrondis 24"/>
          <p:cNvSpPr/>
          <p:nvPr/>
        </p:nvSpPr>
        <p:spPr>
          <a:xfrm>
            <a:off x="4786314" y="2643182"/>
            <a:ext cx="357190" cy="14287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7572396" y="4143380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KM1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7572396" y="4357694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KM2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7572396" y="4572008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KM3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7572396" y="4786322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KM4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5500694" y="4143380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S1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500694" y="4357694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S2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5500694" y="4572008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S3</a:t>
            </a:r>
            <a:endParaRPr lang="fr-FR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629 " pathEditMode="relative" ptsTypes="AA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629 L 0.53611 0.0691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" presetClass="exit" presetSubtype="1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  <p:bldP spid="21" grpId="1" animBg="1"/>
      <p:bldP spid="21" grpId="2" animBg="1"/>
      <p:bldP spid="21" grpId="3" animBg="1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35"/>
          <p:cNvGrpSpPr/>
          <p:nvPr/>
        </p:nvGrpSpPr>
        <p:grpSpPr>
          <a:xfrm>
            <a:off x="4286248" y="1000108"/>
            <a:ext cx="4572032" cy="3000396"/>
            <a:chOff x="4071934" y="1000108"/>
            <a:chExt cx="4572032" cy="3000396"/>
          </a:xfrm>
          <a:noFill/>
        </p:grpSpPr>
        <p:sp>
          <p:nvSpPr>
            <p:cNvPr id="37" name="Rectangle 36"/>
            <p:cNvSpPr/>
            <p:nvPr/>
          </p:nvSpPr>
          <p:spPr>
            <a:xfrm>
              <a:off x="4071934" y="1000108"/>
              <a:ext cx="4572032" cy="300039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786578" y="1785926"/>
              <a:ext cx="857256" cy="173165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14876" y="1857364"/>
              <a:ext cx="1072574" cy="173830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0" name="ZoneTexte 39"/>
            <p:cNvSpPr txBox="1"/>
            <p:nvPr/>
          </p:nvSpPr>
          <p:spPr>
            <a:xfrm>
              <a:off x="4429124" y="1285860"/>
              <a:ext cx="3929090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fr-FR" b="1" dirty="0" smtClean="0"/>
                <a:t>S4 capteur de position</a:t>
              </a:r>
              <a:endParaRPr lang="fr-FR" b="1" dirty="0"/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0"/>
            <a:ext cx="8229600" cy="1000132"/>
          </a:xfrm>
        </p:spPr>
        <p:txBody>
          <a:bodyPr/>
          <a:lstStyle/>
          <a:p>
            <a:r>
              <a:rPr lang="fr-FR" dirty="0" smtClean="0"/>
              <a:t>BAC DE DEGRAISSAGE</a:t>
            </a:r>
            <a:endParaRPr lang="fr-FR" dirty="0"/>
          </a:p>
        </p:txBody>
      </p:sp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428596" y="1214411"/>
          <a:ext cx="3786214" cy="5584950"/>
        </p:xfrm>
        <a:graphic>
          <a:graphicData uri="http://schemas.openxmlformats.org/drawingml/2006/table">
            <a:tbl>
              <a:tblPr/>
              <a:tblGrid>
                <a:gridCol w="523417"/>
                <a:gridCol w="3262797"/>
              </a:tblGrid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gauche droite</a:t>
                      </a:r>
                      <a:endParaRPr lang="fr-FR" sz="140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montée descente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de départ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bac dégraissage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chargement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haute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S5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basse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S6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Départ cycle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S7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initiale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S8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  <a:sym typeface="Wingdings"/>
                        </a:rPr>
                        <a:t>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4357686" y="4000508"/>
          <a:ext cx="4362450" cy="2695576"/>
        </p:xfrm>
        <a:graphic>
          <a:graphicData uri="http://schemas.openxmlformats.org/drawingml/2006/table">
            <a:tbl>
              <a:tblPr/>
              <a:tblGrid>
                <a:gridCol w="1028700"/>
                <a:gridCol w="1141730"/>
                <a:gridCol w="1029970"/>
                <a:gridCol w="1162050"/>
              </a:tblGrid>
              <a:tr h="207352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ENTREES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SORTIES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O0,0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I0,1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I0,2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O0,2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I0,3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O0,3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I0,4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O0,4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I0,7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O0,7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O0,8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O0,9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 useBgFill="1">
        <p:nvSpPr>
          <p:cNvPr id="20" name="Pensées 19"/>
          <p:cNvSpPr/>
          <p:nvPr/>
        </p:nvSpPr>
        <p:spPr>
          <a:xfrm>
            <a:off x="4357686" y="928670"/>
            <a:ext cx="4786314" cy="257176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 CABLE SUR L’AUTOMATE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21" name="Étoile à 7 branches 20"/>
          <p:cNvSpPr/>
          <p:nvPr/>
        </p:nvSpPr>
        <p:spPr>
          <a:xfrm>
            <a:off x="500034" y="4429132"/>
            <a:ext cx="357190" cy="357190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15" name="Rectangle à coins arrondis 14"/>
          <p:cNvSpPr/>
          <p:nvPr/>
        </p:nvSpPr>
        <p:spPr>
          <a:xfrm>
            <a:off x="4572000" y="3143248"/>
            <a:ext cx="285752" cy="2143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Organigramme : Processus 23"/>
          <p:cNvSpPr/>
          <p:nvPr/>
        </p:nvSpPr>
        <p:spPr>
          <a:xfrm>
            <a:off x="4714876" y="2571744"/>
            <a:ext cx="500066" cy="214314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25" name="Rectangle à coins arrondis 24"/>
          <p:cNvSpPr/>
          <p:nvPr/>
        </p:nvSpPr>
        <p:spPr>
          <a:xfrm>
            <a:off x="4786314" y="2643182"/>
            <a:ext cx="357190" cy="14287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7572396" y="4143380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KM1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7572396" y="4357694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KM2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7572396" y="4572008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KM3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7572396" y="4786322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KM4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5500694" y="4143380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S1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500694" y="4357694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S2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5500694" y="4572008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S3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5500694" y="4786322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S4</a:t>
            </a:r>
            <a:endParaRPr lang="fr-FR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629 " pathEditMode="relative" ptsTypes="AA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629 L 0.53611 0.048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" y="-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" presetClass="exit" presetSubtype="1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  <p:bldP spid="21" grpId="1" animBg="1"/>
      <p:bldP spid="21" grpId="2" animBg="1"/>
      <p:bldP spid="21" grpId="3" animBg="1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35"/>
          <p:cNvGrpSpPr/>
          <p:nvPr/>
        </p:nvGrpSpPr>
        <p:grpSpPr>
          <a:xfrm>
            <a:off x="4286248" y="1000108"/>
            <a:ext cx="4572032" cy="3000396"/>
            <a:chOff x="4071934" y="1000108"/>
            <a:chExt cx="4572032" cy="3000396"/>
          </a:xfrm>
          <a:noFill/>
        </p:grpSpPr>
        <p:sp>
          <p:nvSpPr>
            <p:cNvPr id="37" name="Rectangle 36"/>
            <p:cNvSpPr/>
            <p:nvPr/>
          </p:nvSpPr>
          <p:spPr>
            <a:xfrm>
              <a:off x="4071934" y="1000108"/>
              <a:ext cx="4572032" cy="300039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786578" y="1785926"/>
              <a:ext cx="857256" cy="173165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14876" y="1857364"/>
              <a:ext cx="1072574" cy="173830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0" name="ZoneTexte 39"/>
            <p:cNvSpPr txBox="1"/>
            <p:nvPr/>
          </p:nvSpPr>
          <p:spPr>
            <a:xfrm>
              <a:off x="4429124" y="1285860"/>
              <a:ext cx="3929090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fr-FR" b="1" dirty="0" smtClean="0"/>
                <a:t>S5 capteur de position</a:t>
              </a:r>
              <a:endParaRPr lang="fr-FR" b="1" dirty="0"/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0"/>
            <a:ext cx="8229600" cy="1000132"/>
          </a:xfrm>
        </p:spPr>
        <p:txBody>
          <a:bodyPr/>
          <a:lstStyle/>
          <a:p>
            <a:r>
              <a:rPr lang="fr-FR" dirty="0" smtClean="0"/>
              <a:t>BAC DE DEGRAISSAGE</a:t>
            </a:r>
            <a:endParaRPr lang="fr-FR" dirty="0"/>
          </a:p>
        </p:txBody>
      </p:sp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428596" y="1214411"/>
          <a:ext cx="3786214" cy="5584950"/>
        </p:xfrm>
        <a:graphic>
          <a:graphicData uri="http://schemas.openxmlformats.org/drawingml/2006/table">
            <a:tbl>
              <a:tblPr/>
              <a:tblGrid>
                <a:gridCol w="523417"/>
                <a:gridCol w="3262797"/>
              </a:tblGrid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gauche droite</a:t>
                      </a:r>
                      <a:endParaRPr lang="fr-FR" sz="140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montée descente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de départ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bac dégraissage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chargement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haute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S5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basse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S6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Départ cycle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S7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initiale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S8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  <a:sym typeface="Wingdings"/>
                        </a:rPr>
                        <a:t>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4357686" y="4000508"/>
          <a:ext cx="4362450" cy="2695576"/>
        </p:xfrm>
        <a:graphic>
          <a:graphicData uri="http://schemas.openxmlformats.org/drawingml/2006/table">
            <a:tbl>
              <a:tblPr/>
              <a:tblGrid>
                <a:gridCol w="1028700"/>
                <a:gridCol w="1141730"/>
                <a:gridCol w="1029970"/>
                <a:gridCol w="1162050"/>
              </a:tblGrid>
              <a:tr h="207352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ENTREES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SORTIES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O0,0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I0,1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I0,2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O0,2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I0,3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O0,3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I0,4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O0,4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I0,7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O0,7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O0,8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O0,9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 useBgFill="1">
        <p:nvSpPr>
          <p:cNvPr id="20" name="Pensées 19"/>
          <p:cNvSpPr/>
          <p:nvPr/>
        </p:nvSpPr>
        <p:spPr>
          <a:xfrm>
            <a:off x="4000496" y="1000108"/>
            <a:ext cx="4786314" cy="257176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 CABLE SUR L’AUTOMATE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21" name="Étoile à 7 branches 20"/>
          <p:cNvSpPr/>
          <p:nvPr/>
        </p:nvSpPr>
        <p:spPr>
          <a:xfrm>
            <a:off x="500034" y="4857760"/>
            <a:ext cx="357190" cy="357190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15" name="Rectangle à coins arrondis 14"/>
          <p:cNvSpPr/>
          <p:nvPr/>
        </p:nvSpPr>
        <p:spPr>
          <a:xfrm>
            <a:off x="4572000" y="3143248"/>
            <a:ext cx="285752" cy="2143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Organigramme : Processus 23"/>
          <p:cNvSpPr/>
          <p:nvPr/>
        </p:nvSpPr>
        <p:spPr>
          <a:xfrm>
            <a:off x="4714876" y="2571744"/>
            <a:ext cx="500066" cy="214314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25" name="Rectangle à coins arrondis 24"/>
          <p:cNvSpPr/>
          <p:nvPr/>
        </p:nvSpPr>
        <p:spPr>
          <a:xfrm>
            <a:off x="4786314" y="2643182"/>
            <a:ext cx="357190" cy="14287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7572396" y="4143380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KM1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7572396" y="4357694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KM2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7572396" y="4572008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KM3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7572396" y="4786322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KM4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5500694" y="4143380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S1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500694" y="4357694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S2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5500694" y="4572008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S3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5500694" y="4786322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S4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5500694" y="500063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S5</a:t>
            </a:r>
            <a:endParaRPr lang="fr-FR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629 " pathEditMode="relative" ptsTypes="AA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629 L 0.53611 0.0178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" presetClass="exit" presetSubtype="1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  <p:bldP spid="21" grpId="1" animBg="1"/>
      <p:bldP spid="21" grpId="2" animBg="1"/>
      <p:bldP spid="21" grpId="3" animBg="1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643050"/>
            <a:ext cx="12382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0"/>
            <a:ext cx="8229600" cy="1000132"/>
          </a:xfrm>
        </p:spPr>
        <p:txBody>
          <a:bodyPr/>
          <a:lstStyle/>
          <a:p>
            <a:r>
              <a:rPr lang="fr-FR" dirty="0" smtClean="0"/>
              <a:t>BAC DE DEGRAISSAGE</a:t>
            </a:r>
            <a:endParaRPr lang="fr-FR" dirty="0"/>
          </a:p>
        </p:txBody>
      </p:sp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428596" y="1214411"/>
          <a:ext cx="3786214" cy="5584950"/>
        </p:xfrm>
        <a:graphic>
          <a:graphicData uri="http://schemas.openxmlformats.org/drawingml/2006/table">
            <a:tbl>
              <a:tblPr/>
              <a:tblGrid>
                <a:gridCol w="523417"/>
                <a:gridCol w="3262797"/>
              </a:tblGrid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gauche droite</a:t>
                      </a:r>
                      <a:endParaRPr lang="fr-FR" sz="140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montée descente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de départ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bac dégraissage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chargement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haute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S5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basse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S6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Départ cycle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S7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initiale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S8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  <a:sym typeface="Wingdings"/>
                        </a:rPr>
                        <a:t>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4357686" y="4000508"/>
          <a:ext cx="4362450" cy="2695576"/>
        </p:xfrm>
        <a:graphic>
          <a:graphicData uri="http://schemas.openxmlformats.org/drawingml/2006/table">
            <a:tbl>
              <a:tblPr/>
              <a:tblGrid>
                <a:gridCol w="1028700"/>
                <a:gridCol w="1141730"/>
                <a:gridCol w="1029970"/>
                <a:gridCol w="1162050"/>
              </a:tblGrid>
              <a:tr h="207352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ENTREES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SORTIES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O0,0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I0,1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I0,2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O0,2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I0,3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O0,3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I0,4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O0,4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I0,7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O0,7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O0,8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O0,9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Étoile à 7 branches 20"/>
          <p:cNvSpPr/>
          <p:nvPr/>
        </p:nvSpPr>
        <p:spPr>
          <a:xfrm>
            <a:off x="500034" y="5214950"/>
            <a:ext cx="357190" cy="357190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3" name="Groupe 32"/>
          <p:cNvGrpSpPr/>
          <p:nvPr/>
        </p:nvGrpSpPr>
        <p:grpSpPr>
          <a:xfrm>
            <a:off x="4286248" y="1000108"/>
            <a:ext cx="4572032" cy="3000396"/>
            <a:chOff x="4286248" y="1000108"/>
            <a:chExt cx="4572032" cy="3000396"/>
          </a:xfrm>
        </p:grpSpPr>
        <p:pic>
          <p:nvPicPr>
            <p:cNvPr id="16386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000892" y="2285992"/>
              <a:ext cx="590550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" name="Groupe 35"/>
            <p:cNvGrpSpPr/>
            <p:nvPr/>
          </p:nvGrpSpPr>
          <p:grpSpPr>
            <a:xfrm>
              <a:off x="4286248" y="1000108"/>
              <a:ext cx="4572032" cy="3000396"/>
              <a:chOff x="4071934" y="1000108"/>
              <a:chExt cx="4572032" cy="3000396"/>
            </a:xfrm>
            <a:noFill/>
          </p:grpSpPr>
          <p:sp>
            <p:nvSpPr>
              <p:cNvPr id="37" name="Rectangle 36"/>
              <p:cNvSpPr/>
              <p:nvPr/>
            </p:nvSpPr>
            <p:spPr>
              <a:xfrm>
                <a:off x="4071934" y="1000108"/>
                <a:ext cx="4572032" cy="300039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0" name="ZoneTexte 39"/>
              <p:cNvSpPr txBox="1"/>
              <p:nvPr/>
            </p:nvSpPr>
            <p:spPr>
              <a:xfrm>
                <a:off x="4429124" y="1285860"/>
                <a:ext cx="3929090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 smtClean="0"/>
                  <a:t>S6 Bouton poussoir</a:t>
                </a:r>
                <a:endParaRPr lang="fr-FR" b="1" dirty="0"/>
              </a:p>
            </p:txBody>
          </p:sp>
        </p:grpSp>
        <p:sp useBgFill="1">
          <p:nvSpPr>
            <p:cNvPr id="15" name="Rectangle à coins arrondis 14"/>
            <p:cNvSpPr/>
            <p:nvPr/>
          </p:nvSpPr>
          <p:spPr>
            <a:xfrm>
              <a:off x="4572000" y="3143248"/>
              <a:ext cx="285752" cy="21431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Organigramme : Processus 23"/>
            <p:cNvSpPr/>
            <p:nvPr/>
          </p:nvSpPr>
          <p:spPr>
            <a:xfrm>
              <a:off x="4714876" y="2571744"/>
              <a:ext cx="500066" cy="214314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 useBgFill="1">
          <p:nvSpPr>
            <p:cNvPr id="25" name="Rectangle à coins arrondis 24"/>
            <p:cNvSpPr/>
            <p:nvPr/>
          </p:nvSpPr>
          <p:spPr>
            <a:xfrm>
              <a:off x="4786314" y="2643182"/>
              <a:ext cx="357190" cy="14287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6" name="ZoneTexte 25"/>
          <p:cNvSpPr txBox="1"/>
          <p:nvPr/>
        </p:nvSpPr>
        <p:spPr>
          <a:xfrm>
            <a:off x="7572396" y="4143380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KM1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7572396" y="4357694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KM2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7572396" y="4572008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KM3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7572396" y="4786322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KM4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5500694" y="4143380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S1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500694" y="4357694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S2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5500694" y="4572008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S3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5500694" y="4786322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S4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5500694" y="500063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S5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5500694" y="5214950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S6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 useBgFill="1">
        <p:nvSpPr>
          <p:cNvPr id="20" name="Pensées 19"/>
          <p:cNvSpPr/>
          <p:nvPr/>
        </p:nvSpPr>
        <p:spPr>
          <a:xfrm>
            <a:off x="4071934" y="1000108"/>
            <a:ext cx="4786314" cy="257176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 CABLE SUR L’AUTOMATE</a:t>
            </a:r>
            <a:endParaRPr lang="fr-FR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629 " pathEditMode="relative" ptsTypes="AA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629 L 0.53611 -0.01342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" y="-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5" presetClass="exit" presetSubtype="1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  <p:bldP spid="21" grpId="3" animBg="1"/>
      <p:bldP spid="32" grpId="0"/>
      <p:bldP spid="20" grpId="0" animBg="1"/>
      <p:bldP spid="20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0"/>
            <a:ext cx="8229600" cy="1000132"/>
          </a:xfrm>
        </p:spPr>
        <p:txBody>
          <a:bodyPr/>
          <a:lstStyle/>
          <a:p>
            <a:r>
              <a:rPr lang="fr-FR" dirty="0" smtClean="0"/>
              <a:t>BAC DE DEGRAISSAGE</a:t>
            </a:r>
            <a:endParaRPr lang="fr-FR" dirty="0"/>
          </a:p>
        </p:txBody>
      </p:sp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428596" y="1214411"/>
          <a:ext cx="3786214" cy="5584950"/>
        </p:xfrm>
        <a:graphic>
          <a:graphicData uri="http://schemas.openxmlformats.org/drawingml/2006/table">
            <a:tbl>
              <a:tblPr/>
              <a:tblGrid>
                <a:gridCol w="523417"/>
                <a:gridCol w="3262797"/>
              </a:tblGrid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gauche droite</a:t>
                      </a:r>
                      <a:endParaRPr lang="fr-FR" sz="140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montée descente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de départ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bac dégraissage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chargement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haute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S5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basse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S6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Départ cycle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S7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initiale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S8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  <a:sym typeface="Wingdings"/>
                        </a:rPr>
                        <a:t>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4357686" y="4000508"/>
          <a:ext cx="4362450" cy="2695576"/>
        </p:xfrm>
        <a:graphic>
          <a:graphicData uri="http://schemas.openxmlformats.org/drawingml/2006/table">
            <a:tbl>
              <a:tblPr/>
              <a:tblGrid>
                <a:gridCol w="1028700"/>
                <a:gridCol w="1141730"/>
                <a:gridCol w="1029970"/>
                <a:gridCol w="1162050"/>
              </a:tblGrid>
              <a:tr h="207352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ENTREES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SORTIES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O0,0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I0,1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I0,2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O0,2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I0,3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O0,3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I0,4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O0,4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I0,7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O0,7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O0,8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O0,9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Étoile à 7 branches 20"/>
          <p:cNvSpPr/>
          <p:nvPr/>
        </p:nvSpPr>
        <p:spPr>
          <a:xfrm>
            <a:off x="500034" y="5643578"/>
            <a:ext cx="357190" cy="357190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7572396" y="4143380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KM1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7572396" y="4357694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KM2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7572396" y="4572008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KM3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7572396" y="4786322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KM4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5500694" y="4143380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S1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500694" y="4357694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S2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5500694" y="4572008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S3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5500694" y="4786322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S4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5500694" y="500063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S5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5500694" y="5214950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S6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5500694" y="5429264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S7</a:t>
            </a:r>
            <a:endParaRPr lang="fr-FR" sz="1400" b="1" dirty="0">
              <a:solidFill>
                <a:schemeClr val="bg1"/>
              </a:solidFill>
            </a:endParaRPr>
          </a:p>
        </p:txBody>
      </p:sp>
      <p:grpSp>
        <p:nvGrpSpPr>
          <p:cNvPr id="36" name="Groupe 35"/>
          <p:cNvGrpSpPr/>
          <p:nvPr/>
        </p:nvGrpSpPr>
        <p:grpSpPr>
          <a:xfrm>
            <a:off x="4286248" y="1000108"/>
            <a:ext cx="4572032" cy="3167067"/>
            <a:chOff x="4286248" y="1000108"/>
            <a:chExt cx="4572032" cy="3167067"/>
          </a:xfrm>
        </p:grpSpPr>
        <p:pic>
          <p:nvPicPr>
            <p:cNvPr id="16387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857752" y="1643050"/>
              <a:ext cx="1238250" cy="2524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5" name="Groupe 34"/>
            <p:cNvGrpSpPr/>
            <p:nvPr/>
          </p:nvGrpSpPr>
          <p:grpSpPr>
            <a:xfrm>
              <a:off x="4286248" y="1000108"/>
              <a:ext cx="4572032" cy="3000396"/>
              <a:chOff x="4286248" y="1000108"/>
              <a:chExt cx="4572032" cy="3000396"/>
            </a:xfrm>
          </p:grpSpPr>
          <p:grpSp>
            <p:nvGrpSpPr>
              <p:cNvPr id="3" name="Groupe 35"/>
              <p:cNvGrpSpPr/>
              <p:nvPr/>
            </p:nvGrpSpPr>
            <p:grpSpPr>
              <a:xfrm>
                <a:off x="4286248" y="1000108"/>
                <a:ext cx="4572032" cy="3000396"/>
                <a:chOff x="4071934" y="1000108"/>
                <a:chExt cx="4572032" cy="3000396"/>
              </a:xfrm>
              <a:noFill/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4071934" y="1000108"/>
                  <a:ext cx="4572032" cy="3000396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0" name="ZoneTexte 39"/>
                <p:cNvSpPr txBox="1"/>
                <p:nvPr/>
              </p:nvSpPr>
              <p:spPr>
                <a:xfrm>
                  <a:off x="4429124" y="1285860"/>
                  <a:ext cx="3929090" cy="369332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/>
                    <a:t>S7 Bouton poussoir</a:t>
                  </a:r>
                  <a:endParaRPr lang="fr-FR" b="1" dirty="0"/>
                </a:p>
              </p:txBody>
            </p:sp>
          </p:grpSp>
          <p:sp useBgFill="1">
            <p:nvSpPr>
              <p:cNvPr id="15" name="Rectangle à coins arrondis 14"/>
              <p:cNvSpPr/>
              <p:nvPr/>
            </p:nvSpPr>
            <p:spPr>
              <a:xfrm>
                <a:off x="4572000" y="3143248"/>
                <a:ext cx="285752" cy="214314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" name="Organigramme : Processus 23"/>
              <p:cNvSpPr/>
              <p:nvPr/>
            </p:nvSpPr>
            <p:spPr>
              <a:xfrm>
                <a:off x="4714876" y="2571744"/>
                <a:ext cx="500066" cy="214314"/>
              </a:xfrm>
              <a:prstGeom prst="flowChartProcess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 useBgFill="1">
            <p:nvSpPr>
              <p:cNvPr id="25" name="Rectangle à coins arrondis 24"/>
              <p:cNvSpPr/>
              <p:nvPr/>
            </p:nvSpPr>
            <p:spPr>
              <a:xfrm>
                <a:off x="4786314" y="2643182"/>
                <a:ext cx="357190" cy="14287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2050" name="Picture 2" descr="http://img-europe.electrocomponents.com/largeimages/R139142-01.jp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215074" y="1643050"/>
                <a:ext cx="2185189" cy="2062149"/>
              </a:xfrm>
              <a:prstGeom prst="rect">
                <a:avLst/>
              </a:prstGeom>
              <a:noFill/>
            </p:spPr>
          </p:pic>
          <p:sp useBgFill="1">
            <p:nvSpPr>
              <p:cNvPr id="34" name="Rectangle 33"/>
              <p:cNvSpPr/>
              <p:nvPr/>
            </p:nvSpPr>
            <p:spPr>
              <a:xfrm>
                <a:off x="6000760" y="2500306"/>
                <a:ext cx="142876" cy="35719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 useBgFill="1">
        <p:nvSpPr>
          <p:cNvPr id="20" name="Pensées 19"/>
          <p:cNvSpPr/>
          <p:nvPr/>
        </p:nvSpPr>
        <p:spPr>
          <a:xfrm>
            <a:off x="4071934" y="1000108"/>
            <a:ext cx="4786314" cy="257176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 CABLE SUR L’AUTOMATE</a:t>
            </a:r>
            <a:endParaRPr lang="fr-FR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629 " pathEditMode="relative" ptsTypes="AA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629 L 0.53611 -0.0444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" y="-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" presetClass="exit" presetSubtype="1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  <p:bldP spid="21" grpId="3" animBg="1"/>
      <p:bldP spid="33" grpId="0"/>
      <p:bldP spid="20" grpId="0" animBg="1"/>
      <p:bldP spid="20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0"/>
            <a:ext cx="8229600" cy="1000132"/>
          </a:xfrm>
        </p:spPr>
        <p:txBody>
          <a:bodyPr/>
          <a:lstStyle/>
          <a:p>
            <a:r>
              <a:rPr lang="fr-FR" dirty="0" smtClean="0"/>
              <a:t>BAC DE DEGRAISSAGE</a:t>
            </a:r>
            <a:endParaRPr lang="fr-FR" dirty="0"/>
          </a:p>
        </p:txBody>
      </p:sp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428596" y="1214411"/>
          <a:ext cx="3786214" cy="5584950"/>
        </p:xfrm>
        <a:graphic>
          <a:graphicData uri="http://schemas.openxmlformats.org/drawingml/2006/table">
            <a:tbl>
              <a:tblPr/>
              <a:tblGrid>
                <a:gridCol w="523417"/>
                <a:gridCol w="3262797"/>
              </a:tblGrid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gauche droite</a:t>
                      </a:r>
                      <a:endParaRPr lang="fr-FR" sz="140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montée descente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de départ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bac dégraissage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chargement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haute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S5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basse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S6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Départ cycle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S7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initiale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S8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  <a:sym typeface="Wingdings"/>
                        </a:rPr>
                        <a:t>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4357686" y="4000508"/>
          <a:ext cx="4362450" cy="2695576"/>
        </p:xfrm>
        <a:graphic>
          <a:graphicData uri="http://schemas.openxmlformats.org/drawingml/2006/table">
            <a:tbl>
              <a:tblPr/>
              <a:tblGrid>
                <a:gridCol w="1028700"/>
                <a:gridCol w="1141730"/>
                <a:gridCol w="1029970"/>
                <a:gridCol w="1162050"/>
              </a:tblGrid>
              <a:tr h="207352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ENTREES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SORTIES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O0,0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I0,1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I0,2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O0,2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I0,3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O0,3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I0,4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O0,4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I0,7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O0,7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O0,8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O0,9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Étoile à 7 branches 20"/>
          <p:cNvSpPr/>
          <p:nvPr/>
        </p:nvSpPr>
        <p:spPr>
          <a:xfrm>
            <a:off x="500034" y="6000768"/>
            <a:ext cx="357190" cy="357190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15" name="Rectangle à coins arrondis 14"/>
          <p:cNvSpPr/>
          <p:nvPr/>
        </p:nvSpPr>
        <p:spPr>
          <a:xfrm>
            <a:off x="4572000" y="3143248"/>
            <a:ext cx="285752" cy="2143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7572396" y="4143380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KM1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7572396" y="4357694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KM2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7572396" y="4572008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KM3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7572396" y="4786322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KM4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5500694" y="4143380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S1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500694" y="4357694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S2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5500694" y="4572008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S3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5500694" y="4786322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S4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5500694" y="500063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S5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5500694" y="5214950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S6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5500694" y="5429264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S7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5500694" y="5643578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S8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1214414" y="6357958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Position initiale</a:t>
            </a:r>
            <a:endParaRPr lang="fr-FR" dirty="0">
              <a:solidFill>
                <a:srgbClr val="FF0000"/>
              </a:solidFill>
            </a:endParaRPr>
          </a:p>
        </p:txBody>
      </p:sp>
      <p:grpSp>
        <p:nvGrpSpPr>
          <p:cNvPr id="36" name="Groupe 35"/>
          <p:cNvGrpSpPr/>
          <p:nvPr/>
        </p:nvGrpSpPr>
        <p:grpSpPr>
          <a:xfrm>
            <a:off x="4286248" y="1000108"/>
            <a:ext cx="4572032" cy="3167067"/>
            <a:chOff x="4286248" y="1000108"/>
            <a:chExt cx="4572032" cy="3167067"/>
          </a:xfrm>
        </p:grpSpPr>
        <p:pic>
          <p:nvPicPr>
            <p:cNvPr id="38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857752" y="1643050"/>
              <a:ext cx="1238250" cy="2524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9" name="Groupe 34"/>
            <p:cNvGrpSpPr/>
            <p:nvPr/>
          </p:nvGrpSpPr>
          <p:grpSpPr>
            <a:xfrm>
              <a:off x="4286248" y="1000108"/>
              <a:ext cx="4572032" cy="3000396"/>
              <a:chOff x="4286248" y="1000108"/>
              <a:chExt cx="4572032" cy="3000396"/>
            </a:xfrm>
          </p:grpSpPr>
          <p:grpSp>
            <p:nvGrpSpPr>
              <p:cNvPr id="42" name="Groupe 35"/>
              <p:cNvGrpSpPr/>
              <p:nvPr/>
            </p:nvGrpSpPr>
            <p:grpSpPr>
              <a:xfrm>
                <a:off x="4286248" y="1000108"/>
                <a:ext cx="4572032" cy="3000396"/>
                <a:chOff x="4071934" y="1000108"/>
                <a:chExt cx="4572032" cy="3000396"/>
              </a:xfrm>
              <a:noFill/>
            </p:grpSpPr>
            <p:sp>
              <p:nvSpPr>
                <p:cNvPr id="48" name="Rectangle 47"/>
                <p:cNvSpPr/>
                <p:nvPr/>
              </p:nvSpPr>
              <p:spPr>
                <a:xfrm>
                  <a:off x="4071934" y="1000108"/>
                  <a:ext cx="4572032" cy="3000396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9" name="ZoneTexte 48"/>
                <p:cNvSpPr txBox="1"/>
                <p:nvPr/>
              </p:nvSpPr>
              <p:spPr>
                <a:xfrm>
                  <a:off x="4429124" y="1285860"/>
                  <a:ext cx="3929090" cy="369332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/>
                    <a:t>S7 Bouton poussoir</a:t>
                  </a:r>
                  <a:endParaRPr lang="fr-FR" b="1" dirty="0"/>
                </a:p>
              </p:txBody>
            </p:sp>
          </p:grpSp>
          <p:sp useBgFill="1">
            <p:nvSpPr>
              <p:cNvPr id="43" name="Rectangle à coins arrondis 42"/>
              <p:cNvSpPr/>
              <p:nvPr/>
            </p:nvSpPr>
            <p:spPr>
              <a:xfrm>
                <a:off x="4572000" y="3143248"/>
                <a:ext cx="285752" cy="214314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4" name="Organigramme : Processus 43"/>
              <p:cNvSpPr/>
              <p:nvPr/>
            </p:nvSpPr>
            <p:spPr>
              <a:xfrm>
                <a:off x="4714876" y="2571744"/>
                <a:ext cx="500066" cy="214314"/>
              </a:xfrm>
              <a:prstGeom prst="flowChartProcess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 useBgFill="1">
            <p:nvSpPr>
              <p:cNvPr id="45" name="Rectangle à coins arrondis 44"/>
              <p:cNvSpPr/>
              <p:nvPr/>
            </p:nvSpPr>
            <p:spPr>
              <a:xfrm>
                <a:off x="4786314" y="2643182"/>
                <a:ext cx="357190" cy="14287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46" name="Picture 2" descr="http://img-europe.electrocomponents.com/largeimages/R139142-01.jp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215074" y="1643050"/>
                <a:ext cx="2185189" cy="2062149"/>
              </a:xfrm>
              <a:prstGeom prst="rect">
                <a:avLst/>
              </a:prstGeom>
              <a:noFill/>
            </p:spPr>
          </p:pic>
          <p:sp useBgFill="1">
            <p:nvSpPr>
              <p:cNvPr id="47" name="Rectangle 46"/>
              <p:cNvSpPr/>
              <p:nvPr/>
            </p:nvSpPr>
            <p:spPr>
              <a:xfrm>
                <a:off x="6000760" y="2500306"/>
                <a:ext cx="142876" cy="35719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 useBgFill="1">
        <p:nvSpPr>
          <p:cNvPr id="20" name="Pensées 19"/>
          <p:cNvSpPr/>
          <p:nvPr/>
        </p:nvSpPr>
        <p:spPr>
          <a:xfrm>
            <a:off x="4357686" y="1000108"/>
            <a:ext cx="4786314" cy="257176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 CABLE SUR L’AUTOMATE</a:t>
            </a:r>
            <a:endParaRPr lang="fr-FR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629 " pathEditMode="relative" ptsTypes="AA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629 L 0.53611 -0.05435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" y="-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" presetClass="exit" presetSubtype="1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  <p:bldP spid="21" grpId="3" animBg="1"/>
      <p:bldP spid="34" grpId="0"/>
      <p:bldP spid="35" grpId="0"/>
      <p:bldP spid="20" grpId="0" animBg="1"/>
      <p:bldP spid="20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0"/>
            <a:ext cx="8229600" cy="1000132"/>
          </a:xfrm>
        </p:spPr>
        <p:txBody>
          <a:bodyPr/>
          <a:lstStyle/>
          <a:p>
            <a:r>
              <a:rPr lang="fr-FR" dirty="0" smtClean="0"/>
              <a:t>BAC DE DEGRAISSAGE</a:t>
            </a:r>
            <a:endParaRPr lang="fr-FR" dirty="0"/>
          </a:p>
        </p:txBody>
      </p:sp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428596" y="1214411"/>
          <a:ext cx="3786214" cy="5584950"/>
        </p:xfrm>
        <a:graphic>
          <a:graphicData uri="http://schemas.openxmlformats.org/drawingml/2006/table">
            <a:tbl>
              <a:tblPr/>
              <a:tblGrid>
                <a:gridCol w="523417"/>
                <a:gridCol w="3262797"/>
              </a:tblGrid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gauche droite</a:t>
                      </a:r>
                      <a:endParaRPr lang="fr-FR" sz="140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montée descente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de puissance commande 24V~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S1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de départ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S2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bac dégraissage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S3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chargement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S4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haute 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S5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basse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S6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Départ cycle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S7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Position initiale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S8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  <a:sym typeface="Wingdings"/>
                        </a:rPr>
                        <a:t></a:t>
                      </a:r>
                      <a:endParaRPr lang="fr-FR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4357686" y="4000508"/>
          <a:ext cx="4362450" cy="2695576"/>
        </p:xfrm>
        <a:graphic>
          <a:graphicData uri="http://schemas.openxmlformats.org/drawingml/2006/table">
            <a:tbl>
              <a:tblPr/>
              <a:tblGrid>
                <a:gridCol w="1028700"/>
                <a:gridCol w="1141730"/>
                <a:gridCol w="1029970"/>
                <a:gridCol w="1162050"/>
              </a:tblGrid>
              <a:tr h="207352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ENTREES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SORTIES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O0,0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I0,1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I0,2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O0,2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I0,3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O0,3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I0,4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O0,4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I0,5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O0,5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O0,6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I0,7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O0,7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O0,8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O0,9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O0,11</a:t>
                      </a:r>
                      <a:endParaRPr lang="fr-FR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 useBgFill="1">
        <p:nvSpPr>
          <p:cNvPr id="15" name="Rectangle à coins arrondis 14"/>
          <p:cNvSpPr/>
          <p:nvPr/>
        </p:nvSpPr>
        <p:spPr>
          <a:xfrm>
            <a:off x="4572000" y="3143248"/>
            <a:ext cx="285752" cy="2143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7572396" y="4143380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KM1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7572396" y="4357694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KM2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7572396" y="4572008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KM3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7572396" y="4786322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KM4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5500694" y="4143380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S1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500694" y="4357694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S2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5500694" y="4572008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S3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5500694" y="4786322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S4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5500694" y="500063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S5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5500694" y="5214950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S6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5500694" y="5429264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S7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5500694" y="5643578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S8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1214414" y="6357958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Position initiale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4357686" y="1214422"/>
            <a:ext cx="45720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L’AFFECTATION DES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ENTREES / SORTIES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ETANT FAITE ON PEUT ALORS REALISER LE SCHEMA DE CABLAGE DE L’AUTOMATE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8596" y="-214338"/>
            <a:ext cx="8229600" cy="1000132"/>
          </a:xfrm>
        </p:spPr>
        <p:txBody>
          <a:bodyPr/>
          <a:lstStyle/>
          <a:p>
            <a:r>
              <a:rPr lang="fr-FR" dirty="0" smtClean="0"/>
              <a:t>BAC DE DEGRAISSAGE</a:t>
            </a:r>
            <a:endParaRPr lang="fr-FR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 useBgFill="1">
        <p:nvSpPr>
          <p:cNvPr id="15" name="Rectangle à coins arrondis 14"/>
          <p:cNvSpPr/>
          <p:nvPr/>
        </p:nvSpPr>
        <p:spPr>
          <a:xfrm>
            <a:off x="4572000" y="3143248"/>
            <a:ext cx="285752" cy="2143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857232"/>
            <a:ext cx="7124933" cy="6217299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38" name="Rectangle 37"/>
          <p:cNvSpPr/>
          <p:nvPr/>
        </p:nvSpPr>
        <p:spPr>
          <a:xfrm>
            <a:off x="785786" y="1214422"/>
            <a:ext cx="1428760" cy="20717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39" name="Rectangle 38"/>
          <p:cNvSpPr/>
          <p:nvPr/>
        </p:nvSpPr>
        <p:spPr>
          <a:xfrm>
            <a:off x="2143108" y="1142984"/>
            <a:ext cx="5357850" cy="21431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4" name="Tableau 23"/>
          <p:cNvGraphicFramePr>
            <a:graphicFrameLocks noGrp="1"/>
          </p:cNvGraphicFramePr>
          <p:nvPr/>
        </p:nvGraphicFramePr>
        <p:xfrm>
          <a:off x="6215074" y="1142984"/>
          <a:ext cx="2170430" cy="2695576"/>
        </p:xfrm>
        <a:graphic>
          <a:graphicData uri="http://schemas.openxmlformats.org/drawingml/2006/table">
            <a:tbl>
              <a:tblPr/>
              <a:tblGrid>
                <a:gridCol w="1028700"/>
                <a:gridCol w="1141730"/>
              </a:tblGrid>
              <a:tr h="207352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ENTREES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S1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I0,1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S2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I0,2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S3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I0,3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S4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I0,4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S5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I0,5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S6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I0,6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S7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I0,7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S8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</a:tr>
            </a:tbl>
          </a:graphicData>
        </a:graphic>
      </p:graphicFrame>
      <p:sp>
        <p:nvSpPr>
          <p:cNvPr id="36" name="Étoile à 7 branches 35"/>
          <p:cNvSpPr/>
          <p:nvPr/>
        </p:nvSpPr>
        <p:spPr>
          <a:xfrm>
            <a:off x="7215206" y="1214422"/>
            <a:ext cx="357190" cy="357190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40" name="Rectangle 39"/>
          <p:cNvSpPr/>
          <p:nvPr/>
        </p:nvSpPr>
        <p:spPr>
          <a:xfrm>
            <a:off x="1071538" y="5357826"/>
            <a:ext cx="5000660" cy="15001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0971 " pathEditMode="relative" ptsTypes="AA">
                                      <p:cBhvr>
                                        <p:cTn id="1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4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8596" y="-214338"/>
            <a:ext cx="8229600" cy="1000132"/>
          </a:xfrm>
        </p:spPr>
        <p:txBody>
          <a:bodyPr/>
          <a:lstStyle/>
          <a:p>
            <a:r>
              <a:rPr lang="fr-FR" dirty="0" smtClean="0"/>
              <a:t>BAC DE DEGRAISSAGE</a:t>
            </a:r>
            <a:endParaRPr lang="fr-FR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857232"/>
            <a:ext cx="7124933" cy="6217299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643570" y="3857628"/>
          <a:ext cx="2170430" cy="2695576"/>
        </p:xfrm>
        <a:graphic>
          <a:graphicData uri="http://schemas.openxmlformats.org/drawingml/2006/table">
            <a:tbl>
              <a:tblPr/>
              <a:tblGrid>
                <a:gridCol w="1028700"/>
                <a:gridCol w="1141730"/>
              </a:tblGrid>
              <a:tr h="207352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SORTIES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</a:t>
                      </a: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0,0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</a:t>
                      </a: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0,1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</a:t>
                      </a: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0,2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</a:t>
                      </a: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0,3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</a:t>
                      </a: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0,4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</a:t>
                      </a: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0,5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</a:t>
                      </a: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0,6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</a:t>
                      </a: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0,7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</a:tr>
              <a:tr h="207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6" name="Étoile à 7 branches 35"/>
          <p:cNvSpPr/>
          <p:nvPr/>
        </p:nvSpPr>
        <p:spPr>
          <a:xfrm>
            <a:off x="6715140" y="3929066"/>
            <a:ext cx="357190" cy="357190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18" name="Rectangle 17"/>
          <p:cNvSpPr/>
          <p:nvPr/>
        </p:nvSpPr>
        <p:spPr>
          <a:xfrm>
            <a:off x="785786" y="1214422"/>
            <a:ext cx="1428760" cy="21431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19" name="Rectangle 18"/>
          <p:cNvSpPr/>
          <p:nvPr/>
        </p:nvSpPr>
        <p:spPr>
          <a:xfrm>
            <a:off x="2143108" y="1142984"/>
            <a:ext cx="5429288" cy="22145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17" name="Rectangle 16"/>
          <p:cNvSpPr/>
          <p:nvPr/>
        </p:nvSpPr>
        <p:spPr>
          <a:xfrm>
            <a:off x="1785918" y="3071810"/>
            <a:ext cx="4286280" cy="646331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  <a:latin typeface="Arial Black" pitchFamily="34" charset="0"/>
              </a:rPr>
              <a:t>On garde la </a:t>
            </a:r>
            <a:r>
              <a:rPr lang="fr-FR" b="1" dirty="0" smtClean="0">
                <a:solidFill>
                  <a:schemeClr val="bg1"/>
                </a:solidFill>
                <a:latin typeface="Arial Black" pitchFamily="34" charset="0"/>
              </a:rPr>
              <a:t>sécurité électrique </a:t>
            </a:r>
          </a:p>
          <a:p>
            <a:pPr algn="ctr"/>
            <a:r>
              <a:rPr lang="fr-FR" b="1" dirty="0" smtClean="0">
                <a:solidFill>
                  <a:schemeClr val="bg1"/>
                </a:solidFill>
                <a:latin typeface="Arial Black" pitchFamily="34" charset="0"/>
              </a:rPr>
              <a:t>des inverseurs</a:t>
            </a:r>
            <a:endParaRPr lang="fr-FR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 useBgFill="1">
        <p:nvSpPr>
          <p:cNvPr id="20" name="Flèche droite 19"/>
          <p:cNvSpPr/>
          <p:nvPr/>
        </p:nvSpPr>
        <p:spPr>
          <a:xfrm>
            <a:off x="571472" y="1285860"/>
            <a:ext cx="1643074" cy="107157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bg1"/>
                </a:solidFill>
                <a:latin typeface="Arial Black" pitchFamily="34" charset="0"/>
              </a:rPr>
              <a:t>24V~</a:t>
            </a:r>
            <a:endParaRPr lang="fr-FR" sz="16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 useBgFill="1">
        <p:nvSpPr>
          <p:cNvPr id="21" name="Flèche vers le bas 20"/>
          <p:cNvSpPr/>
          <p:nvPr/>
        </p:nvSpPr>
        <p:spPr>
          <a:xfrm>
            <a:off x="857224" y="2428868"/>
            <a:ext cx="1857388" cy="928694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bg1"/>
                </a:solidFill>
                <a:latin typeface="Arial Black" pitchFamily="34" charset="0"/>
              </a:rPr>
              <a:t>220V~</a:t>
            </a:r>
            <a:endParaRPr lang="fr-FR" sz="16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4 0.00624 L -0.00174 0.0899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6" grpId="2" animBg="1"/>
      <p:bldP spid="19" grpId="0" animBg="1"/>
      <p:bldP spid="17" grpId="0" animBg="1"/>
      <p:bldP spid="17" grpId="1" animBg="1"/>
      <p:bldP spid="20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8596" y="-214338"/>
            <a:ext cx="8229600" cy="1000132"/>
          </a:xfrm>
        </p:spPr>
        <p:txBody>
          <a:bodyPr/>
          <a:lstStyle/>
          <a:p>
            <a:r>
              <a:rPr lang="fr-FR" dirty="0" smtClean="0"/>
              <a:t>BAC DE DEGRAISSAGE</a:t>
            </a:r>
            <a:endParaRPr lang="fr-FR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70"/>
            <a:ext cx="9967627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14" name="Rectangle 13"/>
          <p:cNvSpPr/>
          <p:nvPr/>
        </p:nvSpPr>
        <p:spPr>
          <a:xfrm>
            <a:off x="3143240" y="3714752"/>
            <a:ext cx="3357586" cy="1643074"/>
          </a:xfrm>
          <a:prstGeom prst="wedgeRectCallout">
            <a:avLst>
              <a:gd name="adj1" fmla="val -56526"/>
              <a:gd name="adj2" fmla="val 7333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Arial Black" pitchFamily="34" charset="0"/>
              </a:rPr>
              <a:t>BOBINE DU CONTACTEUR DE PUISSANCE POUR L’ALIMENTATION DE </a:t>
            </a:r>
          </a:p>
          <a:p>
            <a:pPr algn="ctr"/>
            <a:r>
              <a:rPr lang="fr-FR" dirty="0" smtClean="0">
                <a:solidFill>
                  <a:schemeClr val="bg1"/>
                </a:solidFill>
                <a:latin typeface="Arial Black" pitchFamily="34" charset="0"/>
              </a:rPr>
              <a:t>L’ A.P.I</a:t>
            </a:r>
            <a:endParaRPr lang="fr-FR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8596" y="-214338"/>
            <a:ext cx="8229600" cy="1000132"/>
          </a:xfrm>
        </p:spPr>
        <p:txBody>
          <a:bodyPr/>
          <a:lstStyle/>
          <a:p>
            <a:r>
              <a:rPr lang="fr-FR" dirty="0" smtClean="0"/>
              <a:t>BAC DE DEGRAISSAGE</a:t>
            </a:r>
            <a:endParaRPr lang="fr-FR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14356"/>
            <a:ext cx="8468022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8" name="Rectangle à coins arrondis 7"/>
          <p:cNvSpPr/>
          <p:nvPr/>
        </p:nvSpPr>
        <p:spPr>
          <a:xfrm>
            <a:off x="3857620" y="6072206"/>
            <a:ext cx="1714512" cy="785794"/>
          </a:xfrm>
          <a:prstGeom prst="wedgeRoundRectCallout">
            <a:avLst>
              <a:gd name="adj1" fmla="val 70595"/>
              <a:gd name="adj2" fmla="val -124055"/>
              <a:gd name="adj3" fmla="val 1666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220V A.P.I.</a:t>
            </a:r>
            <a:endParaRPr lang="fr-FR" b="1" dirty="0">
              <a:solidFill>
                <a:schemeClr val="bg1"/>
              </a:solidFill>
            </a:endParaRPr>
          </a:p>
        </p:txBody>
      </p:sp>
      <p:sp useBgFill="1">
        <p:nvSpPr>
          <p:cNvPr id="9" name="Rectangle à coins arrondis 8"/>
          <p:cNvSpPr/>
          <p:nvPr/>
        </p:nvSpPr>
        <p:spPr>
          <a:xfrm>
            <a:off x="5715008" y="6000768"/>
            <a:ext cx="1714512" cy="857232"/>
          </a:xfrm>
          <a:prstGeom prst="wedgeRoundRectCallout">
            <a:avLst>
              <a:gd name="adj1" fmla="val 11336"/>
              <a:gd name="adj2" fmla="val -89884"/>
              <a:gd name="adj3" fmla="val 1666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24V~</a:t>
            </a:r>
          </a:p>
          <a:p>
            <a:pPr algn="ctr"/>
            <a:r>
              <a:rPr lang="fr-FR" b="1" dirty="0" smtClean="0">
                <a:solidFill>
                  <a:schemeClr val="bg1"/>
                </a:solidFill>
              </a:rPr>
              <a:t>Circuit  Cde</a:t>
            </a:r>
            <a:endParaRPr lang="fr-FR" b="1" dirty="0">
              <a:solidFill>
                <a:schemeClr val="bg1"/>
              </a:solidFill>
            </a:endParaRPr>
          </a:p>
        </p:txBody>
      </p:sp>
      <p:sp useBgFill="1">
        <p:nvSpPr>
          <p:cNvPr id="10" name="Rectangle à coins arrondis 9"/>
          <p:cNvSpPr/>
          <p:nvPr/>
        </p:nvSpPr>
        <p:spPr>
          <a:xfrm>
            <a:off x="7643834" y="6000768"/>
            <a:ext cx="1500166" cy="857232"/>
          </a:xfrm>
          <a:prstGeom prst="wedgeRoundRectCallout">
            <a:avLst>
              <a:gd name="adj1" fmla="val -38248"/>
              <a:gd name="adj2" fmla="val -100043"/>
              <a:gd name="adj3" fmla="val 1666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24V~</a:t>
            </a:r>
          </a:p>
          <a:p>
            <a:pPr algn="ctr"/>
            <a:r>
              <a:rPr lang="fr-FR" b="1" dirty="0" smtClean="0">
                <a:solidFill>
                  <a:schemeClr val="bg1"/>
                </a:solidFill>
              </a:rPr>
              <a:t>SORTIES A.P.I.</a:t>
            </a:r>
            <a:endParaRPr lang="fr-F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943</TotalTime>
  <Words>1653</Words>
  <Application>Microsoft Office PowerPoint</Application>
  <PresentationFormat>Affichage à l'écran (4:3)</PresentationFormat>
  <Paragraphs>940</Paragraphs>
  <Slides>21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Apex</vt:lpstr>
      <vt:lpstr>BAC DE DEGRAISSAGE</vt:lpstr>
      <vt:lpstr>BAC DE DEGRAISSAGE</vt:lpstr>
      <vt:lpstr>BAC DE DEGRAISSAGE</vt:lpstr>
      <vt:lpstr>BAC DE DEGRAISSAGE</vt:lpstr>
      <vt:lpstr>BAC DE DEGRAISSAGE</vt:lpstr>
      <vt:lpstr>BAC DE DEGRAISSAGE</vt:lpstr>
      <vt:lpstr>BAC DE DEGRAISSAGE</vt:lpstr>
      <vt:lpstr>BAC DE DEGRAISSAGE</vt:lpstr>
      <vt:lpstr>BAC DE DEGRAISSAGE</vt:lpstr>
      <vt:lpstr>BAC DE DEGRAISSAGE</vt:lpstr>
      <vt:lpstr>BAC DE DEGRAISSAGE</vt:lpstr>
      <vt:lpstr>BAC DE DEGRAISSAGE</vt:lpstr>
      <vt:lpstr>BAC DE DEGRAISSAGE</vt:lpstr>
      <vt:lpstr>BAC DE DEGRAISSAGE</vt:lpstr>
      <vt:lpstr>BAC DE DEGRAISSAGE</vt:lpstr>
      <vt:lpstr>BAC DE DEGRAISSAGE</vt:lpstr>
      <vt:lpstr>BAC DE DEGRAISSAGE</vt:lpstr>
      <vt:lpstr>BAC DE DEGRAISSAGE</vt:lpstr>
      <vt:lpstr>BAC DE DEGRAISSAGE</vt:lpstr>
      <vt:lpstr>BAC DE DEGRAISSAGE</vt:lpstr>
      <vt:lpstr>BAC DE DEGRAISSAGE</vt:lpstr>
    </vt:vector>
  </TitlesOfParts>
  <Company>secrete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 DE DEGRAISSAGE</dc:title>
  <dc:creator>manu</dc:creator>
  <cp:lastModifiedBy>manu</cp:lastModifiedBy>
  <cp:revision>72</cp:revision>
  <dcterms:created xsi:type="dcterms:W3CDTF">2007-11-06T14:18:14Z</dcterms:created>
  <dcterms:modified xsi:type="dcterms:W3CDTF">2007-11-07T17:29:53Z</dcterms:modified>
</cp:coreProperties>
</file>