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70" autoAdjust="0"/>
  </p:normalViewPr>
  <p:slideViewPr>
    <p:cSldViewPr>
      <p:cViewPr varScale="1">
        <p:scale>
          <a:sx n="66" d="100"/>
          <a:sy n="66" d="100"/>
        </p:scale>
        <p:origin x="-10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AAAB7-B46F-4F07-9E5D-186F6D43A7E7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CC9E-8DB7-4997-AE5D-0BE58D00943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8CC9E-8DB7-4997-AE5D-0BE58D009430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52941-1D69-4985-842A-150062AE87C3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11939-C8DD-4CDB-8324-4C3C3DC2EA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357166"/>
            <a:ext cx="8715436" cy="2571768"/>
          </a:xfrm>
        </p:spPr>
        <p:txBody>
          <a:bodyPr>
            <a:normAutofit fontScale="90000"/>
          </a:bodyPr>
          <a:lstStyle/>
          <a:p>
            <a:pPr algn="just"/>
            <a:r>
              <a:rPr lang="fr-FR" b="1" dirty="0" smtClean="0"/>
              <a:t>Dans le cadre d’une modernisation de nos équipements, nous allons remplacer la logique câblé par une logique programmé 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071810"/>
            <a:ext cx="39528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142984"/>
            <a:ext cx="787956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786050" y="35716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SCHEMA DE COMMANDE </a:t>
            </a:r>
            <a:endParaRPr lang="fr-FR" sz="2800" b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642910" y="1214422"/>
            <a:ext cx="3214710" cy="4857784"/>
          </a:xfrm>
          <a:prstGeom prst="roundRect">
            <a:avLst/>
          </a:prstGeom>
          <a:noFill/>
          <a:ln>
            <a:solidFill>
              <a:srgbClr val="FF0000">
                <a:alpha val="8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42910" y="214290"/>
            <a:ext cx="3071834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Nous utiliserons cette partie de câblage pour l’alimentation des sorties de l’automate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3929058" y="1214422"/>
            <a:ext cx="4786346" cy="48577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214810" y="214290"/>
            <a:ext cx="4143404" cy="92869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La logique câblée sera remplacé par une logique programmé par le biais d’un automate TSX 17-20</a:t>
            </a:r>
            <a:endParaRPr lang="fr-FR" dirty="0">
              <a:solidFill>
                <a:sysClr val="windowText" lastClr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571744"/>
            <a:ext cx="4590073" cy="198950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allAtOnce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214282" y="785794"/>
            <a:ext cx="500066" cy="571504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4071934" y="928670"/>
            <a:ext cx="4572032" cy="3000396"/>
            <a:chOff x="4071934" y="928670"/>
            <a:chExt cx="4572032" cy="3000396"/>
          </a:xfrm>
        </p:grpSpPr>
        <p:sp>
          <p:nvSpPr>
            <p:cNvPr id="14" name="Rectangle 13"/>
            <p:cNvSpPr/>
            <p:nvPr/>
          </p:nvSpPr>
          <p:spPr>
            <a:xfrm>
              <a:off x="4071934" y="928670"/>
              <a:ext cx="4572032" cy="3000396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4214810" y="1142984"/>
              <a:ext cx="4214842" cy="2328865"/>
              <a:chOff x="4286248" y="1285860"/>
              <a:chExt cx="4214842" cy="2328865"/>
            </a:xfrm>
            <a:noFill/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00826" y="1928802"/>
                <a:ext cx="1876065" cy="168592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86248" y="1785926"/>
                <a:ext cx="2305931" cy="173831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8" name="ZoneTexte 17"/>
              <p:cNvSpPr txBox="1"/>
              <p:nvPr/>
            </p:nvSpPr>
            <p:spPr>
              <a:xfrm>
                <a:off x="4714876" y="1285860"/>
                <a:ext cx="3786214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M1 Moteur asynchrone triphasé</a:t>
                </a:r>
                <a:endParaRPr lang="fr-FR" b="1" dirty="0"/>
              </a:p>
            </p:txBody>
          </p:sp>
        </p:grpSp>
      </p:grpSp>
      <p:sp>
        <p:nvSpPr>
          <p:cNvPr id="20" name="Pensées 19"/>
          <p:cNvSpPr/>
          <p:nvPr/>
        </p:nvSpPr>
        <p:spPr>
          <a:xfrm>
            <a:off x="4714876" y="928670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NON  CABLE SUR L’AUTOMATE</a:t>
            </a:r>
            <a:endParaRPr lang="fr-FR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214282" y="1142984"/>
            <a:ext cx="500066" cy="571504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4071934" y="857232"/>
            <a:ext cx="4572032" cy="3000396"/>
            <a:chOff x="4071934" y="857232"/>
            <a:chExt cx="4572032" cy="3000396"/>
          </a:xfrm>
        </p:grpSpPr>
        <p:sp>
          <p:nvSpPr>
            <p:cNvPr id="14" name="Rectangle 13"/>
            <p:cNvSpPr/>
            <p:nvPr/>
          </p:nvSpPr>
          <p:spPr>
            <a:xfrm>
              <a:off x="4071934" y="857232"/>
              <a:ext cx="4572032" cy="3000396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357950" y="1785926"/>
              <a:ext cx="1876065" cy="1685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ZoneTexte 17"/>
            <p:cNvSpPr txBox="1"/>
            <p:nvPr/>
          </p:nvSpPr>
          <p:spPr>
            <a:xfrm>
              <a:off x="4572000" y="1142984"/>
              <a:ext cx="37862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M2 Moteur asynchrone triphasé</a:t>
              </a:r>
              <a:endParaRPr lang="fr-FR" b="1" dirty="0"/>
            </a:p>
          </p:txBody>
        </p:sp>
        <p:pic>
          <p:nvPicPr>
            <p:cNvPr id="1843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14810" y="1928802"/>
              <a:ext cx="2047878" cy="1260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Pensées 19"/>
          <p:cNvSpPr/>
          <p:nvPr/>
        </p:nvSpPr>
        <p:spPr>
          <a:xfrm>
            <a:off x="4500562" y="1000108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NON  CABLE SUR L’AUTOMATE</a:t>
            </a:r>
            <a:endParaRPr lang="fr-FR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214282" y="1428736"/>
            <a:ext cx="500066" cy="571504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4000496" y="857232"/>
            <a:ext cx="4643470" cy="3000396"/>
            <a:chOff x="4000496" y="857232"/>
            <a:chExt cx="4643470" cy="3000396"/>
          </a:xfrm>
        </p:grpSpPr>
        <p:grpSp>
          <p:nvGrpSpPr>
            <p:cNvPr id="3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KM1 Contacteur de puissance</a:t>
                </a:r>
                <a:endParaRPr lang="fr-FR" b="1" dirty="0"/>
              </a:p>
            </p:txBody>
          </p:sp>
        </p:grpSp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85926"/>
              <a:ext cx="2750345" cy="150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Pensées 19"/>
          <p:cNvSpPr/>
          <p:nvPr/>
        </p:nvSpPr>
        <p:spPr>
          <a:xfrm>
            <a:off x="4572000" y="928670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CABLE SUR L’AUTOMATE</a:t>
            </a:r>
          </a:p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EN SORTIE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8 0.0294 C 0.0316 0.05556 0.02414 0.03171 0.03316 0.04861 C 0.04063 0.0625 0.03178 0.05347 0.04132 0.06157 C 0.04619 0.07477 0.05417 0.0787 0.06389 0.08519 C 0.07987 0.11551 0.0974 0.14375 0.11389 0.17338 C 0.12379 0.19097 0.13125 0.20949 0.14445 0.22292 C 0.15087 0.23796 0.15695 0.25069 0.16546 0.26366 C 0.17101 0.27222 0.17136 0.28125 0.1783 0.2875 C 0.18716 0.30694 0.17917 0.29074 0.19445 0.31528 C 0.19619 0.31806 0.19792 0.32106 0.19931 0.32407 C 0.20053 0.32685 0.20105 0.33009 0.20261 0.33264 C 0.20591 0.33819 0.21112 0.34167 0.21389 0.34769 C 0.21546 0.35116 0.2165 0.35532 0.21858 0.35833 C 0.2283 0.37315 0.23924 0.38333 0.24931 0.39699 C 0.26823 0.42245 0.28299 0.4419 0.3073 0.45949 C 0.33525 0.47963 0.3665 0.48819 0.39601 0.50255 C 0.40921 0.5088 0.42136 0.51875 0.43473 0.52407 C 0.45921 0.53356 0.48264 0.54537 0.5073 0.55417 C 0.52587 0.56088 0.55955 0.56343 0.5783 0.56481 C 0.61112 0.56412 0.64393 0.56412 0.67674 0.56273 C 0.68212 0.5625 0.6882 0.55463 0.69289 0.55185 C 0.69966 0.54792 0.7066 0.54514 0.71389 0.54329 C 0.72032 0.53449 0.72327 0.53611 0.7316 0.53264 C 0.73785 0.52685 0.74184 0.52639 0.74931 0.52407 C 0.75365 0.52269 0.76216 0.51968 0.76216 0.51991 C 0.76372 0.51759 0.76528 0.51505 0.76702 0.51319 C 0.77014 0.50995 0.77674 0.50463 0.77674 0.50486 C 0.77882 0.49606 0.77987 0.49236 0.78646 0.48958 C 0.79063 0.48079 0.79323 0.47269 0.79775 0.46366 C 0.79879 0.46157 0.79914 0.45833 0.80087 0.45741 C 0.80747 0.45417 0.80434 0.45625 0.81059 0.45093 C 0.81233 0.44352 0.81094 0.44606 0.81389 0.44213 " pathEditMode="relative" rAng="0" ptsTypes="fffffffffffffffffffffffffffffff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20" grpId="0" build="allAtOnce" animBg="1"/>
      <p:bldP spid="20" grpId="1" build="allAtOnce" animBg="1"/>
      <p:bldP spid="1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214282" y="1785926"/>
            <a:ext cx="500066" cy="571504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4000496" y="857232"/>
            <a:ext cx="4643470" cy="3000396"/>
            <a:chOff x="4000496" y="857232"/>
            <a:chExt cx="4643470" cy="3000396"/>
          </a:xfrm>
        </p:grpSpPr>
        <p:grpSp>
          <p:nvGrpSpPr>
            <p:cNvPr id="5" name="Groupe 14"/>
            <p:cNvGrpSpPr/>
            <p:nvPr/>
          </p:nvGrpSpPr>
          <p:grpSpPr>
            <a:xfrm>
              <a:off x="4071934" y="857232"/>
              <a:ext cx="4572032" cy="3000396"/>
              <a:chOff x="4071934" y="857232"/>
              <a:chExt cx="4572032" cy="3000396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71934" y="857232"/>
                <a:ext cx="4572032" cy="300039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4572000" y="1142984"/>
                <a:ext cx="378621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KM2 Contacteur de puissance</a:t>
                </a:r>
                <a:endParaRPr lang="fr-FR" b="1" dirty="0"/>
              </a:p>
            </p:txBody>
          </p:sp>
        </p:grpSp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1571612"/>
              <a:ext cx="1833260" cy="2105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0496" y="1714488"/>
              <a:ext cx="2726752" cy="159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sp>
        <p:nvSpPr>
          <p:cNvPr id="20" name="Pensées 19"/>
          <p:cNvSpPr/>
          <p:nvPr/>
        </p:nvSpPr>
        <p:spPr>
          <a:xfrm>
            <a:off x="4572000" y="785794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CABLE SUR L’AUTOMATE</a:t>
            </a:r>
          </a:p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EN SORTIE</a:t>
            </a:r>
            <a:endParaRPr lang="fr-FR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44 0.00995 0.004 0.02014 0.00643 0.03009 C 0.00834 0.03773 0.01233 0.04421 0.01459 0.05162 C 0.01997 0.0699 0.02691 0.08611 0.03386 0.10324 C 0.04219 0.12384 0.04879 0.14699 0.05973 0.16551 C 0.0632 0.17152 0.06771 0.17662 0.07101 0.18264 C 0.07796 0.19537 0.08264 0.21157 0.09028 0.22361 C 0.0948 0.23055 0.10487 0.24305 0.10487 0.24305 C 0.10869 0.25347 0.11407 0.25995 0.11945 0.26875 C 0.12483 0.27731 0.12032 0.2743 0.12744 0.28379 C 0.14115 0.30208 0.13421 0.28819 0.15157 0.3074 C 0.15799 0.31458 0.16459 0.32176 0.17101 0.32893 C 0.17796 0.33657 0.1856 0.34305 0.19358 0.34838 C 0.19688 0.35046 0.20035 0.35208 0.2033 0.35486 C 0.20573 0.35717 0.20747 0.36064 0.20973 0.36342 C 0.21285 0.36713 0.21598 0.37106 0.21945 0.37407 C 0.22188 0.37615 0.22483 0.37685 0.22744 0.37847 C 0.23247 0.38171 0.23733 0.38518 0.24202 0.38912 C 0.24428 0.39097 0.24601 0.39398 0.24844 0.3956 C 0.25244 0.39838 0.26563 0.40277 0.26945 0.40416 C 0.30157 0.42847 0.33542 0.45046 0.36945 0.46875 C 0.37882 0.47384 0.38594 0.48264 0.39514 0.48819 C 0.4106 0.49745 0.42691 0.50393 0.44202 0.51389 C 0.45591 0.52314 0.47014 0.53426 0.48542 0.53981 C 0.49653 0.54953 0.49705 0.54838 0.50973 0.55254 C 0.52171 0.56226 0.53612 0.57037 0.55 0.57407 C 0.56216 0.58634 0.55018 0.57615 0.56459 0.58264 C 0.56875 0.58449 0.57171 0.59004 0.57587 0.59143 C 0.58056 0.59305 0.58542 0.59282 0.59028 0.59351 C 0.60851 0.5993 0.59862 0.59699 0.61928 0.6 C 0.63785 0.59907 0.65504 0.60115 0.67257 0.5956 C 0.679 0.59351 0.6856 0.59143 0.69202 0.58912 C 0.69532 0.58796 0.70157 0.58495 0.70157 0.58495 C 0.70816 0.57916 0.71511 0.57685 0.72257 0.57407 C 0.73455 0.56342 0.72848 0.56643 0.74028 0.56342 C 0.74393 0.55625 0.74896 0.55185 0.75487 0.54838 C 0.75799 0.54652 0.76459 0.54398 0.76459 0.54398 C 0.76737 0.53796 0.76823 0.53564 0.77257 0.53101 C 0.7757 0.52777 0.7823 0.52245 0.7823 0.52245 C 0.78716 0.51273 0.78976 0.50532 0.79671 0.49884 C 0.79775 0.49676 0.79914 0.49467 0.8 0.49236 C 0.8007 0.49027 0.80053 0.48773 0.80157 0.48588 C 0.80417 0.48148 0.80834 0.47916 0.81129 0.47523 C 0.81285 0.4574 0.81459 0.43958 0.81459 0.42152 " pathEditMode="relative" ptsTypes="fffffffffffffffffffffffffffffffffffffffffff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7" grpId="0"/>
      <p:bldP spid="20" grpId="0" build="allAtOnce" animBg="1"/>
      <p:bldP spid="20" grpI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0" y="2071678"/>
            <a:ext cx="857224" cy="157163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4143372" y="857232"/>
            <a:ext cx="4572032" cy="5786478"/>
            <a:chOff x="4071934" y="857232"/>
            <a:chExt cx="4572032" cy="5786478"/>
          </a:xfrm>
        </p:grpSpPr>
        <p:sp>
          <p:nvSpPr>
            <p:cNvPr id="14" name="Rectangle 13"/>
            <p:cNvSpPr/>
            <p:nvPr/>
          </p:nvSpPr>
          <p:spPr>
            <a:xfrm>
              <a:off x="4071934" y="857232"/>
              <a:ext cx="4572032" cy="5786478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14810" y="1000108"/>
              <a:ext cx="4207188" cy="5572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Pensées 19"/>
          <p:cNvSpPr/>
          <p:nvPr/>
        </p:nvSpPr>
        <p:spPr>
          <a:xfrm>
            <a:off x="4643438" y="2214554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NONCABLE SUR L’AUTOMATE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0" grpId="0" build="allAtOnce" animBg="1"/>
      <p:bldP spid="20" grpI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0" y="3357562"/>
            <a:ext cx="857224" cy="1000132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4143372" y="857232"/>
            <a:ext cx="4572032" cy="5786478"/>
            <a:chOff x="4143372" y="857232"/>
            <a:chExt cx="4572032" cy="5786478"/>
          </a:xfrm>
        </p:grpSpPr>
        <p:sp>
          <p:nvSpPr>
            <p:cNvPr id="14" name="Rectangle 13"/>
            <p:cNvSpPr/>
            <p:nvPr/>
          </p:nvSpPr>
          <p:spPr>
            <a:xfrm>
              <a:off x="4143372" y="857232"/>
              <a:ext cx="4572032" cy="5786478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857232"/>
              <a:ext cx="3643338" cy="5476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Pensées 19"/>
          <p:cNvSpPr/>
          <p:nvPr/>
        </p:nvSpPr>
        <p:spPr>
          <a:xfrm>
            <a:off x="4714876" y="2357430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NON CABLE SUR L’AUTOMATE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0" grpId="0" uiExpand="1" build="allAtOnce" animBg="1"/>
      <p:bldP spid="20" grpId="1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0" y="4071942"/>
            <a:ext cx="857224" cy="1000132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grpSp>
        <p:nvGrpSpPr>
          <p:cNvPr id="3" name="Groupe 14"/>
          <p:cNvGrpSpPr/>
          <p:nvPr/>
        </p:nvGrpSpPr>
        <p:grpSpPr>
          <a:xfrm>
            <a:off x="4000496" y="500042"/>
            <a:ext cx="4572032" cy="5786478"/>
            <a:chOff x="4143372" y="857232"/>
            <a:chExt cx="4572032" cy="5786478"/>
          </a:xfrm>
        </p:grpSpPr>
        <p:sp>
          <p:nvSpPr>
            <p:cNvPr id="14" name="Rectangle 13"/>
            <p:cNvSpPr/>
            <p:nvPr/>
          </p:nvSpPr>
          <p:spPr>
            <a:xfrm>
              <a:off x="4143372" y="857232"/>
              <a:ext cx="4572032" cy="5786478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857232"/>
              <a:ext cx="3643338" cy="5476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Pensées 19"/>
          <p:cNvSpPr/>
          <p:nvPr/>
        </p:nvSpPr>
        <p:spPr>
          <a:xfrm>
            <a:off x="4572000" y="1928802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CABLE SUR L’AUTOMATE</a:t>
            </a:r>
          </a:p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EN SORTIE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572396" y="5143512"/>
            <a:ext cx="9286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1V14</a:t>
            </a:r>
          </a:p>
          <a:p>
            <a:endParaRPr lang="fr-FR" sz="1000" dirty="0"/>
          </a:p>
          <a:p>
            <a:r>
              <a:rPr lang="fr-FR" dirty="0"/>
              <a:t>2</a:t>
            </a:r>
            <a:r>
              <a:rPr lang="fr-FR" dirty="0" smtClean="0"/>
              <a:t>V14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5 0.04328 C 0.00886 0.05254 0.0158 0.05787 0.02205 0.06481 C 0.03021 0.07384 0.0323 0.08472 0.04462 0.09051 C 0.05139 0.09375 0.04983 0.09259 0.05747 0.0993 C 0.06285 0.10416 0.06771 0.11064 0.07362 0.11435 C 0.08525 0.12176 0.0974 0.12662 0.10921 0.13356 C 0.12414 0.14213 0.13855 0.15347 0.15278 0.16365 C 0.16667 0.17384 0.1816 0.18148 0.19619 0.18958 C 0.21164 0.19814 0.22709 0.20856 0.24306 0.21527 C 0.25869 0.22176 0.27691 0.22291 0.29306 0.22615 C 0.31198 0.22986 0.33056 0.23449 0.34948 0.2368 C 0.36928 0.24328 0.39046 0.24328 0.41077 0.24537 C 0.42778 0.25 0.44323 0.25439 0.46077 0.25625 C 0.50001 0.26898 0.54671 0.25995 0.5882 0.26273 C 0.60643 0.26875 0.62431 0.27268 0.64306 0.27546 C 0.6566 0.275 0.68751 0.27916 0.70747 0.27129 C 0.71441 0.26852 0.72153 0.26551 0.72848 0.26273 C 0.73178 0.26134 0.7382 0.25833 0.7382 0.25856 C 0.74636 0.25092 0.75435 0.24375 0.76407 0.2412 C 0.7731 0.23379 0.78212 0.22916 0.7915 0.22384 C 0.81754 0.20926 0.79566 0.21898 0.80921 0.21319 C 0.81268 0.20602 0.81685 0.20301 0.82049 0.19606 C 0.82466 0.17893 0.82049 0.14213 0.82049 0.14236 " pathEditMode="relative" rAng="0" ptsTypes="ffffffffffffffffffffff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" y="1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20" grpId="0" build="allAtOnce" animBg="1"/>
      <p:bldP spid="20" grpId="1" build="allAtOnce" animBg="1"/>
      <p:bldP spid="1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Étoile à 7 branches 7"/>
          <p:cNvSpPr/>
          <p:nvPr/>
        </p:nvSpPr>
        <p:spPr>
          <a:xfrm>
            <a:off x="0" y="4714884"/>
            <a:ext cx="928662" cy="2000264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572396" y="5214950"/>
            <a:ext cx="9286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1V14</a:t>
            </a:r>
          </a:p>
          <a:p>
            <a:endParaRPr lang="fr-FR" sz="1000" dirty="0"/>
          </a:p>
          <a:p>
            <a:r>
              <a:rPr lang="fr-FR" dirty="0"/>
              <a:t>2</a:t>
            </a:r>
            <a:r>
              <a:rPr lang="fr-FR" dirty="0" smtClean="0"/>
              <a:t>V14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4071934" y="1000108"/>
            <a:ext cx="4572032" cy="3000396"/>
            <a:chOff x="4071934" y="1000108"/>
            <a:chExt cx="4572032" cy="3000396"/>
          </a:xfrm>
        </p:grpSpPr>
        <p:sp>
          <p:nvSpPr>
            <p:cNvPr id="18" name="Rectangle 17"/>
            <p:cNvSpPr/>
            <p:nvPr/>
          </p:nvSpPr>
          <p:spPr>
            <a:xfrm>
              <a:off x="4071934" y="1000108"/>
              <a:ext cx="4572032" cy="3000396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86578" y="1785926"/>
              <a:ext cx="857256" cy="173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857364"/>
              <a:ext cx="1072574" cy="1738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ZoneTexte 15"/>
            <p:cNvSpPr txBox="1"/>
            <p:nvPr/>
          </p:nvSpPr>
          <p:spPr>
            <a:xfrm>
              <a:off x="4429124" y="1285860"/>
              <a:ext cx="392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S5 S6 S7 S8 et S9 capteur de position</a:t>
              </a:r>
              <a:endParaRPr lang="fr-FR" b="1" dirty="0"/>
            </a:p>
          </p:txBody>
        </p:sp>
      </p:grpSp>
      <p:sp>
        <p:nvSpPr>
          <p:cNvPr id="20" name="Pensées 19"/>
          <p:cNvSpPr/>
          <p:nvPr/>
        </p:nvSpPr>
        <p:spPr>
          <a:xfrm>
            <a:off x="4643438" y="1071546"/>
            <a:ext cx="3571900" cy="2571768"/>
          </a:xfrm>
          <a:prstGeom prst="cloud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CABLE SUR L’AUTOMATE</a:t>
            </a:r>
          </a:p>
          <a:p>
            <a:pPr algn="ctr"/>
            <a:r>
              <a:rPr lang="fr-FR" sz="3200" dirty="0" smtClean="0">
                <a:solidFill>
                  <a:schemeClr val="tx1"/>
                </a:solidFill>
              </a:rPr>
              <a:t>EN ENTREE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000628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S5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5000628" y="485776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S6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000628" y="521495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S7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000628" y="550070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S8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000628" y="592933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S9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0.07917 C 0.00938 0.08311 0.01737 0.08727 0.02674 0.08889 C 0.03976 0.0963 0.05573 0.09537 0.06997 0.09653 C 0.09792 0.10209 0.12622 0.10556 0.15434 0.11019 C 0.20504 0.10949 0.25573 0.10949 0.30643 0.10811 C 0.31875 0.10811 0.33386 0.10162 0.34619 0.09838 C 0.3625 0.09422 0.37952 0.0919 0.39584 0.08704 C 0.41025 0.08264 0.42032 0.06713 0.43403 0.06204 C 0.45608 0.04236 0.47796 0.02246 0.49514 -0.00347 C 0.49914 -0.01689 0.50695 -0.02129 0.51164 -0.0324 C 0.51407 -0.03773 0.51667 -0.04977 0.51667 -0.04953 C 0.51841 -0.06875 0.5158 -0.06203 0.52014 -0.07083 " pathEditMode="relative" rAng="0" ptsTypes="fffffffffff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20" grpId="0" build="allAtOnce" animBg="1"/>
      <p:bldP spid="22" grpId="0" build="allAtOnce"/>
      <p:bldP spid="23" grpId="0" build="allAtOnce"/>
      <p:bldP spid="24" grpId="0" build="allAtOnce"/>
      <p:bldP spid="25" grpId="0" build="allAtOnce"/>
      <p:bldP spid="2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err="1"/>
                        <a:t>Electrodistributeur</a:t>
                      </a:r>
                      <a:r>
                        <a:rPr lang="fr-FR" sz="1000" dirty="0"/>
                        <a:t> monostable 24 v </a:t>
                      </a:r>
                      <a:r>
                        <a:rPr lang="fr-FR" sz="1000" dirty="0" smtClean="0"/>
                        <a:t>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7572396" y="485776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572396" y="450057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572396" y="5214950"/>
            <a:ext cx="9286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1V14</a:t>
            </a:r>
          </a:p>
          <a:p>
            <a:endParaRPr lang="fr-FR" sz="1000" dirty="0"/>
          </a:p>
          <a:p>
            <a:r>
              <a:rPr lang="fr-FR" dirty="0"/>
              <a:t>2</a:t>
            </a:r>
            <a:r>
              <a:rPr lang="fr-FR" dirty="0" smtClean="0"/>
              <a:t>V14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5000628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S5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5000628" y="485776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S6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000628" y="521495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S7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000628" y="550070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S8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000628" y="592933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S9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4000496" y="1285860"/>
            <a:ext cx="45720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L’AFFECTATION DES </a:t>
            </a:r>
          </a:p>
          <a:p>
            <a:pPr algn="ctr"/>
            <a:r>
              <a:rPr lang="fr-FR" sz="2800" dirty="0" smtClean="0"/>
              <a:t>ENTREES / SORTIES </a:t>
            </a:r>
          </a:p>
          <a:p>
            <a:pPr algn="ctr"/>
            <a:r>
              <a:rPr lang="fr-FR" sz="2800" dirty="0" smtClean="0"/>
              <a:t>ETANT FAITE ON PEUT ALORS REALISER LE SCHEMA DE CABLAGE DE L’AUTOMATE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/>
      <p:bldP spid="23" grpId="0" build="allAtOnce"/>
      <p:bldP spid="24" grpId="0" build="allAtOnce"/>
      <p:bldP spid="25" grpId="0" build="allAtOnce"/>
      <p:bldP spid="2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AFFECTATION DES ENTREES SORTIES</a:t>
            </a:r>
            <a:endParaRPr lang="fr-FR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85720" y="928676"/>
          <a:ext cx="3571900" cy="56435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0223"/>
                <a:gridCol w="3151677"/>
              </a:tblGrid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Moteur asynchrone tri  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KM2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Contacteur 24v~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S1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d’urgence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S2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NC arrêt de fonction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S3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S4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BP NO marche du système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 smtClean="0"/>
                        <a:t>1A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smtClean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smtClean="0"/>
                        <a:t>2A 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smtClean="0"/>
                        <a:t>Vérin double effet CD85N20-160-B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smtClean="0"/>
                        <a:t>1V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smtClean="0"/>
                        <a:t>Electrodistributeur monostable 24 v 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smtClean="0"/>
                        <a:t>2V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smtClean="0"/>
                        <a:t>Electrodistributeur monostable 24 v ~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smtClean="0"/>
                        <a:t>S5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 smtClean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S6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S7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S8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97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b="1" baseline="0" dirty="0"/>
                        <a:t>S9</a:t>
                      </a:r>
                      <a:endParaRPr lang="fr-FR" sz="1000" b="1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000" dirty="0"/>
                        <a:t>Capteur mécanique NO</a:t>
                      </a:r>
                      <a:endParaRPr lang="fr-FR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071934" y="4071942"/>
          <a:ext cx="457200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ENTREES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S5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KM1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S6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KM2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S7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1V14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S8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2V14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S9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I0,5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4000496" y="1285860"/>
            <a:ext cx="45720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L’AFFECTATION DES </a:t>
            </a:r>
          </a:p>
          <a:p>
            <a:pPr algn="ctr"/>
            <a:r>
              <a:rPr lang="fr-FR" sz="2800" dirty="0" smtClean="0"/>
              <a:t>ENTREES / SORTIES </a:t>
            </a:r>
          </a:p>
          <a:p>
            <a:pPr algn="ctr"/>
            <a:r>
              <a:rPr lang="fr-FR" sz="2800" dirty="0" smtClean="0"/>
              <a:t>ETANT FAITE ON PEUT ALORS REALISER LE SCHEMA DE CABLAGE DE L’AUTOMATE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382" y="785794"/>
            <a:ext cx="7929618" cy="548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fr-FR" dirty="0" smtClean="0"/>
              <a:t>SCHEMA DES E/S DE L’AUTOMATE</a:t>
            </a:r>
            <a:endParaRPr lang="fr-FR" dirty="0"/>
          </a:p>
        </p:txBody>
      </p:sp>
      <p:sp useBgFill="1">
        <p:nvSpPr>
          <p:cNvPr id="31" name="Rectangle 30"/>
          <p:cNvSpPr/>
          <p:nvPr/>
        </p:nvSpPr>
        <p:spPr>
          <a:xfrm>
            <a:off x="2214546" y="4714884"/>
            <a:ext cx="2357454" cy="1571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34" name="Rectangle 33"/>
          <p:cNvSpPr/>
          <p:nvPr/>
        </p:nvSpPr>
        <p:spPr>
          <a:xfrm>
            <a:off x="1142976" y="785794"/>
            <a:ext cx="5429288" cy="1571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3500430" y="1571612"/>
          <a:ext cx="2284730" cy="25207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370330"/>
              </a:tblGrid>
              <a:tr h="500066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2000" b="1" dirty="0"/>
                        <a:t>ENTREES</a:t>
                      </a:r>
                      <a:endParaRPr lang="fr-FR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I0,0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S5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I0,1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S6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I0,2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S7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I0,3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S8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I0,4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/>
                          <a:ea typeface="Times New Roman"/>
                        </a:rPr>
                        <a:t>S9</a:t>
                      </a:r>
                      <a:endParaRPr lang="fr-FR" sz="2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/>
                        <a:t>I0,5</a:t>
                      </a:r>
                      <a:endParaRPr lang="fr-FR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2" name="Étoile à 7 branches 31"/>
          <p:cNvSpPr/>
          <p:nvPr/>
        </p:nvSpPr>
        <p:spPr>
          <a:xfrm>
            <a:off x="4429124" y="2000240"/>
            <a:ext cx="428628" cy="428628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3.33333E-6 L 0.23923 0.002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196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 animBg="1"/>
      <p:bldP spid="32" grpId="0" animBg="1"/>
      <p:bldP spid="32" grpId="1" animBg="1"/>
      <p:bldP spid="32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382" y="785794"/>
            <a:ext cx="7929618" cy="548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fr-FR" dirty="0" smtClean="0"/>
              <a:t>SCHEMA DES E/S DE L’AUTOMATE</a:t>
            </a:r>
            <a:endParaRPr lang="fr-FR" dirty="0"/>
          </a:p>
        </p:txBody>
      </p:sp>
      <p:sp useBgFill="1">
        <p:nvSpPr>
          <p:cNvPr id="34" name="Rectangle 33"/>
          <p:cNvSpPr/>
          <p:nvPr/>
        </p:nvSpPr>
        <p:spPr>
          <a:xfrm>
            <a:off x="1142976" y="785794"/>
            <a:ext cx="1928826" cy="1571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4786314" y="3357562"/>
          <a:ext cx="2287270" cy="25003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29970"/>
                <a:gridCol w="1257300"/>
              </a:tblGrid>
              <a:tr h="479655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SORTIES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O0,0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KM1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O0,1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KM2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O0,2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1V14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O0,3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Arial"/>
                          <a:ea typeface="Times New Roman"/>
                        </a:rPr>
                        <a:t>2V14</a:t>
                      </a:r>
                      <a:endParaRPr lang="fr-FR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O0,4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67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b="1" dirty="0"/>
                        <a:t>O0,5</a:t>
                      </a:r>
                      <a:endParaRPr lang="fr-FR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 useBgFill="1">
        <p:nvSpPr>
          <p:cNvPr id="9" name="Rectangle 8"/>
          <p:cNvSpPr/>
          <p:nvPr/>
        </p:nvSpPr>
        <p:spPr>
          <a:xfrm>
            <a:off x="3071802" y="928670"/>
            <a:ext cx="3357586" cy="142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Étoile à 7 branches 31"/>
          <p:cNvSpPr/>
          <p:nvPr/>
        </p:nvSpPr>
        <p:spPr>
          <a:xfrm>
            <a:off x="5929322" y="3786190"/>
            <a:ext cx="428628" cy="428628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 useBgFill="1">
        <p:nvSpPr>
          <p:cNvPr id="10" name="Pentagone 9"/>
          <p:cNvSpPr/>
          <p:nvPr/>
        </p:nvSpPr>
        <p:spPr>
          <a:xfrm>
            <a:off x="1357290" y="857232"/>
            <a:ext cx="1857388" cy="5715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24v ~</a:t>
            </a:r>
            <a:endParaRPr lang="fr-FR" dirty="0">
              <a:solidFill>
                <a:schemeClr val="tx1"/>
              </a:solidFill>
            </a:endParaRPr>
          </a:p>
        </p:txBody>
      </p:sp>
      <p:sp useBgFill="1">
        <p:nvSpPr>
          <p:cNvPr id="12" name="Flèche vers le bas 11"/>
          <p:cNvSpPr/>
          <p:nvPr/>
        </p:nvSpPr>
        <p:spPr>
          <a:xfrm>
            <a:off x="1928794" y="1643050"/>
            <a:ext cx="1357322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220V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42153 -0.0020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" y="-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00139 0.1476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" grpId="0" animBg="1"/>
      <p:bldP spid="32" grpId="1" animBg="1"/>
      <p:bldP spid="32" grpId="2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fr-FR" dirty="0" smtClean="0"/>
              <a:t>SCHEMA DE COMMANDE</a:t>
            </a:r>
            <a:endParaRPr lang="fr-FR" dirty="0"/>
          </a:p>
        </p:txBody>
      </p:sp>
      <p:sp useBgFill="1">
        <p:nvSpPr>
          <p:cNvPr id="13" name="Rectangle 12"/>
          <p:cNvSpPr/>
          <p:nvPr/>
        </p:nvSpPr>
        <p:spPr>
          <a:xfrm>
            <a:off x="3428992" y="5357826"/>
            <a:ext cx="2928958" cy="928694"/>
          </a:xfrm>
          <a:prstGeom prst="wedgeRectCallout">
            <a:avLst>
              <a:gd name="adj1" fmla="val -63547"/>
              <a:gd name="adj2" fmla="val -788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Bobine du contacteur de puissance utilisé pour l’alimentation de l’A.P.I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587" y="857232"/>
            <a:ext cx="9026413" cy="469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fr-FR" dirty="0" smtClean="0"/>
              <a:t>SCHEMA DE PUISSANCE</a:t>
            </a:r>
            <a:endParaRPr lang="fr-FR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155" y="785794"/>
            <a:ext cx="8684845" cy="581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Rectangle à coins arrondis 5"/>
          <p:cNvSpPr/>
          <p:nvPr/>
        </p:nvSpPr>
        <p:spPr>
          <a:xfrm>
            <a:off x="5857884" y="3857628"/>
            <a:ext cx="1785950" cy="1214446"/>
          </a:xfrm>
          <a:prstGeom prst="wedgeRoundRectCallout">
            <a:avLst>
              <a:gd name="adj1" fmla="val -75542"/>
              <a:gd name="adj2" fmla="val 57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ALIMENTATION 24V~ CIRCUIT COMMANDE</a:t>
            </a:r>
            <a:endParaRPr lang="fr-FR" dirty="0">
              <a:solidFill>
                <a:schemeClr val="tx1"/>
              </a:solidFill>
            </a:endParaRPr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4643438" y="6143644"/>
            <a:ext cx="2143140" cy="500066"/>
          </a:xfrm>
          <a:prstGeom prst="wedgeRoundRectCallout">
            <a:avLst>
              <a:gd name="adj1" fmla="val -57994"/>
              <a:gd name="adj2" fmla="val -1233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ALIMENTATION 220V A.P.I.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1234</Words>
  <Application>Microsoft Office PowerPoint</Application>
  <PresentationFormat>Affichage à l'écran (4:3)</PresentationFormat>
  <Paragraphs>591</Paragraphs>
  <Slides>16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Dans le cadre d’une modernisation de nos équipements, nous allons remplacer la logique câblé par une logique programmé </vt:lpstr>
      <vt:lpstr>Diapositive 2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AFFECTATION DES ENTREES SORTIES</vt:lpstr>
      <vt:lpstr>SCHEMA DES E/S DE L’AUTOMATE</vt:lpstr>
      <vt:lpstr>SCHEMA DES E/S DE L’AUTOMATE</vt:lpstr>
      <vt:lpstr>SCHEMA DE COMMANDE</vt:lpstr>
      <vt:lpstr>SCHEMA DE PUISSANCE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Dans le cadre d’une modernisation de nos équipements, nous allons remplacer la logique câblé par une logique programmé </dc:title>
  <dc:creator>manu</dc:creator>
  <cp:lastModifiedBy>manu</cp:lastModifiedBy>
  <cp:revision>105</cp:revision>
  <dcterms:created xsi:type="dcterms:W3CDTF">2007-10-12T06:31:31Z</dcterms:created>
  <dcterms:modified xsi:type="dcterms:W3CDTF">2007-11-07T17:30:03Z</dcterms:modified>
</cp:coreProperties>
</file>