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8" r:id="rId12"/>
    <p:sldId id="265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571" autoAdjust="0"/>
  </p:normalViewPr>
  <p:slideViewPr>
    <p:cSldViewPr>
      <p:cViewPr varScale="1">
        <p:scale>
          <a:sx n="88" d="100"/>
          <a:sy n="88" d="100"/>
        </p:scale>
        <p:origin x="-3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8DEE8-54A4-4DD8-83F2-BFBFECB3C276}" type="datetimeFigureOut">
              <a:rPr lang="fr-FR" smtClean="0"/>
              <a:pPr/>
              <a:t>15/11/2008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07D48-5BBE-4597-A1B5-39F7F7AFA6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8DEE8-54A4-4DD8-83F2-BFBFECB3C276}" type="datetimeFigureOut">
              <a:rPr lang="fr-FR" smtClean="0"/>
              <a:pPr/>
              <a:t>15/11/2008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07D48-5BBE-4597-A1B5-39F7F7AFA6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8DEE8-54A4-4DD8-83F2-BFBFECB3C276}" type="datetimeFigureOut">
              <a:rPr lang="fr-FR" smtClean="0"/>
              <a:pPr/>
              <a:t>15/11/2008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07D48-5BBE-4597-A1B5-39F7F7AFA6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8DEE8-54A4-4DD8-83F2-BFBFECB3C276}" type="datetimeFigureOut">
              <a:rPr lang="fr-FR" smtClean="0"/>
              <a:pPr/>
              <a:t>15/11/2008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07D48-5BBE-4597-A1B5-39F7F7AFA6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8DEE8-54A4-4DD8-83F2-BFBFECB3C276}" type="datetimeFigureOut">
              <a:rPr lang="fr-FR" smtClean="0"/>
              <a:pPr/>
              <a:t>15/11/2008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07D48-5BBE-4597-A1B5-39F7F7AFA6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8DEE8-54A4-4DD8-83F2-BFBFECB3C276}" type="datetimeFigureOut">
              <a:rPr lang="fr-FR" smtClean="0"/>
              <a:pPr/>
              <a:t>15/11/2008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07D48-5BBE-4597-A1B5-39F7F7AFA6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8DEE8-54A4-4DD8-83F2-BFBFECB3C276}" type="datetimeFigureOut">
              <a:rPr lang="fr-FR" smtClean="0"/>
              <a:pPr/>
              <a:t>15/11/2008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07D48-5BBE-4597-A1B5-39F7F7AFA6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8DEE8-54A4-4DD8-83F2-BFBFECB3C276}" type="datetimeFigureOut">
              <a:rPr lang="fr-FR" smtClean="0"/>
              <a:pPr/>
              <a:t>15/11/2008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07D48-5BBE-4597-A1B5-39F7F7AFA6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8DEE8-54A4-4DD8-83F2-BFBFECB3C276}" type="datetimeFigureOut">
              <a:rPr lang="fr-FR" smtClean="0"/>
              <a:pPr/>
              <a:t>15/11/2008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07D48-5BBE-4597-A1B5-39F7F7AFA6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8DEE8-54A4-4DD8-83F2-BFBFECB3C276}" type="datetimeFigureOut">
              <a:rPr lang="fr-FR" smtClean="0"/>
              <a:pPr/>
              <a:t>15/11/2008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07D48-5BBE-4597-A1B5-39F7F7AFA6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8DEE8-54A4-4DD8-83F2-BFBFECB3C276}" type="datetimeFigureOut">
              <a:rPr lang="fr-FR" smtClean="0"/>
              <a:pPr/>
              <a:t>15/11/2008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07D48-5BBE-4597-A1B5-39F7F7AFA6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8DEE8-54A4-4DD8-83F2-BFBFECB3C276}" type="datetimeFigureOut">
              <a:rPr lang="fr-FR" smtClean="0"/>
              <a:pPr/>
              <a:t>15/11/2008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07D48-5BBE-4597-A1B5-39F7F7AFA6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duit_la_2358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428868"/>
            <a:ext cx="623570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strip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8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images_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57166"/>
            <a:ext cx="8763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images_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9586" y="357166"/>
            <a:ext cx="8763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strip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74"/>
            <a:ext cx="9144000" cy="18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 rot="19294652">
            <a:off x="3500430" y="3429000"/>
            <a:ext cx="2143140" cy="78581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CORRECTION</a:t>
            </a:r>
            <a:endParaRPr lang="fr-FR" sz="2400" b="1" dirty="0"/>
          </a:p>
        </p:txBody>
      </p:sp>
      <p:sp>
        <p:nvSpPr>
          <p:cNvPr id="9" name="Flèche droite 8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857488" y="500042"/>
            <a:ext cx="36433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EVALUATION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POSTE D’EMBOUTISSEMENT</a:t>
            </a: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42976" y="214290"/>
            <a:ext cx="65722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l’aide du schéma de puissance du poste d’emboutissage et de la documentation technique  compléter le tableau ci-dessous.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345373" y="1571612"/>
          <a:ext cx="6096000" cy="1890732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MOTEUR APPROCHE OUTILLAGE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MOTEUR GROUPE HYDRAULIQUE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1345373" y="3445672"/>
          <a:ext cx="6096000" cy="945366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MOTEUR EVACUATION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Flèche droite 4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8620125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42976" y="214290"/>
            <a:ext cx="65722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l’aide du schéma de puissance du poste d’emboutissage et de la documentation technique  compléter le tableau ci-dessous.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642910" y="1071546"/>
            <a:ext cx="642942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Bulle ronde 9"/>
          <p:cNvSpPr/>
          <p:nvPr/>
        </p:nvSpPr>
        <p:spPr>
          <a:xfrm>
            <a:off x="1357290" y="2000240"/>
            <a:ext cx="3071834" cy="785818"/>
          </a:xfrm>
          <a:prstGeom prst="wedgeEllipseCallout">
            <a:avLst>
              <a:gd name="adj1" fmla="val -60624"/>
              <a:gd name="adj2" fmla="val -1318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Les moteurs sont alimentés en 220v~Triphasé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42976" y="214290"/>
            <a:ext cx="65722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l’aide du schéma de puissance du poste d’emboutissage et de la documentation technique  compléter le tableau ci-dessous.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345373" y="1571612"/>
          <a:ext cx="6096000" cy="1890732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MOTEUR APPROCHE OUTILLAGE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MOTEUR GROUPE HYDRAULIQUE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1345373" y="3445672"/>
          <a:ext cx="6096000" cy="945366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MOTEUR EVACUATION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000364" y="214311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220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071802" y="314324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220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000364" y="407194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220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0" name="Flèche droite 9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8620125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42976" y="214290"/>
            <a:ext cx="65722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l’aide du schéma de puissance du poste d’emboutissage et de la documentation technique  compléter le tableau ci-dessous.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143108" y="5572140"/>
            <a:ext cx="428628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4429124" y="5572140"/>
            <a:ext cx="428628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5715008" y="5572140"/>
            <a:ext cx="428628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42976" y="214290"/>
            <a:ext cx="65722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l’aide du schéma de puissance du poste d’emboutissage et de la documentation technique  compléter le tableau ci-dessous.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345373" y="1571612"/>
          <a:ext cx="6096000" cy="1890732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MOTEUR APPROCHE OUTILLAGE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MOTEUR GROUPE HYDRAULIQUE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1345373" y="3445672"/>
          <a:ext cx="6096000" cy="945366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MOTEUR EVACUATION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071802" y="214311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220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071802" y="314324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220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000364" y="407194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220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571604" y="214311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0,75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571604" y="314324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5,5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643042" y="407194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2,2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3000364" y="2071678"/>
            <a:ext cx="571504" cy="23574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4500570"/>
            <a:ext cx="380047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à coins arrondis 13"/>
          <p:cNvSpPr/>
          <p:nvPr/>
        </p:nvSpPr>
        <p:spPr>
          <a:xfrm>
            <a:off x="3929058" y="4786322"/>
            <a:ext cx="357190" cy="192882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1571604" y="2143116"/>
            <a:ext cx="928694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2500298" y="5214950"/>
            <a:ext cx="1785950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4714876" y="221455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3,5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1571604" y="3214686"/>
            <a:ext cx="928694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2500298" y="6215082"/>
            <a:ext cx="1785950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4572000" y="307181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20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1571604" y="4071942"/>
            <a:ext cx="928694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à coins arrondis 21"/>
          <p:cNvSpPr/>
          <p:nvPr/>
        </p:nvSpPr>
        <p:spPr>
          <a:xfrm>
            <a:off x="2500298" y="5643578"/>
            <a:ext cx="1785950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4643438" y="407194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8,7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5" name="Flèche à angle droit 24"/>
          <p:cNvSpPr/>
          <p:nvPr/>
        </p:nvSpPr>
        <p:spPr>
          <a:xfrm rot="10800000" flipH="1">
            <a:off x="3571868" y="4286256"/>
            <a:ext cx="642942" cy="428628"/>
          </a:xfrm>
          <a:prstGeom prst="bent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 droite 23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/>
      <p:bldP spid="18" grpId="0" animBg="1"/>
      <p:bldP spid="18" grpId="1" animBg="1"/>
      <p:bldP spid="19" grpId="0" animBg="1"/>
      <p:bldP spid="19" grpId="1" animBg="1"/>
      <p:bldP spid="20" grpId="0"/>
      <p:bldP spid="21" grpId="0" animBg="1"/>
      <p:bldP spid="21" grpId="1" animBg="1"/>
      <p:bldP spid="22" grpId="0" animBg="1"/>
      <p:bldP spid="22" grpId="1" animBg="1"/>
      <p:bldP spid="23" grpId="0"/>
      <p:bldP spid="25" grpId="0" animBg="1"/>
      <p:bldP spid="25" grpId="1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42976" y="214290"/>
            <a:ext cx="65722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l’aide du schéma de puissance du poste d’emboutissage et de la documentation technique  compléter le tableau ci-dessous.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357290" y="857232"/>
          <a:ext cx="6096000" cy="1890732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MOTEUR APPROCHE OUTILLAGE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MOTEUR GROUPE HYDRAULIQUE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1357290" y="2731292"/>
          <a:ext cx="6096000" cy="945366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MOTEUR EVACUATION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083719" y="142873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220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083719" y="242886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220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012281" y="335756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220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583521" y="142873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0,75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583521" y="242886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5,5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654959" y="335756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2,2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4726793" y="150017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3,5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4726793" y="235743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20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4655355" y="335756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8,7</a:t>
            </a:r>
            <a:endParaRPr lang="fr-FR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714752"/>
            <a:ext cx="5136729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Rectangle à coins arrondis 25"/>
          <p:cNvSpPr/>
          <p:nvPr/>
        </p:nvSpPr>
        <p:spPr>
          <a:xfrm>
            <a:off x="3000364" y="1214422"/>
            <a:ext cx="857256" cy="25003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à coins arrondis 26"/>
          <p:cNvSpPr/>
          <p:nvPr/>
        </p:nvSpPr>
        <p:spPr>
          <a:xfrm>
            <a:off x="3000364" y="3786190"/>
            <a:ext cx="857256" cy="29289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à coins arrondis 27"/>
          <p:cNvSpPr/>
          <p:nvPr/>
        </p:nvSpPr>
        <p:spPr>
          <a:xfrm>
            <a:off x="1643042" y="1500174"/>
            <a:ext cx="642942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à coins arrondis 29"/>
          <p:cNvSpPr/>
          <p:nvPr/>
        </p:nvSpPr>
        <p:spPr>
          <a:xfrm>
            <a:off x="1857356" y="4714884"/>
            <a:ext cx="5214974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/>
          <p:nvPr/>
        </p:nvSpPr>
        <p:spPr>
          <a:xfrm>
            <a:off x="6000760" y="1554603"/>
            <a:ext cx="1428760" cy="214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NS100-MA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2" name="Rectangle à coins arrondis 31"/>
          <p:cNvSpPr/>
          <p:nvPr/>
        </p:nvSpPr>
        <p:spPr>
          <a:xfrm>
            <a:off x="1500166" y="2428868"/>
            <a:ext cx="642942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à coins arrondis 32"/>
          <p:cNvSpPr/>
          <p:nvPr/>
        </p:nvSpPr>
        <p:spPr>
          <a:xfrm>
            <a:off x="1857356" y="5786454"/>
            <a:ext cx="5214974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6000760" y="2500306"/>
            <a:ext cx="1428760" cy="214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NS100-MA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5" name="Rectangle à coins arrondis 34"/>
          <p:cNvSpPr/>
          <p:nvPr/>
        </p:nvSpPr>
        <p:spPr>
          <a:xfrm>
            <a:off x="1571604" y="3429000"/>
            <a:ext cx="642942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à coins arrondis 35"/>
          <p:cNvSpPr/>
          <p:nvPr/>
        </p:nvSpPr>
        <p:spPr>
          <a:xfrm>
            <a:off x="1857356" y="5214950"/>
            <a:ext cx="5214974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/>
          <p:cNvSpPr/>
          <p:nvPr/>
        </p:nvSpPr>
        <p:spPr>
          <a:xfrm>
            <a:off x="6000760" y="3429000"/>
            <a:ext cx="1428760" cy="214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NS100-MA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9" name="Flèche droite 28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8" grpId="1" animBg="1"/>
      <p:bldP spid="30" grpId="0" animBg="1"/>
      <p:bldP spid="30" grpId="1" animBg="1"/>
      <p:bldP spid="31" grpId="0" animBg="1"/>
      <p:bldP spid="32" grpId="0" animBg="1"/>
      <p:bldP spid="32" grpId="1" animBg="1"/>
      <p:bldP spid="33" grpId="0" animBg="1"/>
      <p:bldP spid="33" grpId="1" animBg="1"/>
      <p:bldP spid="34" grpId="0" animBg="1"/>
      <p:bldP spid="35" grpId="0" animBg="1"/>
      <p:bldP spid="35" grpId="1" animBg="1"/>
      <p:bldP spid="36" grpId="0" animBg="1"/>
      <p:bldP spid="36" grpId="1" animBg="1"/>
      <p:bldP spid="37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76300"/>
            <a:ext cx="8601075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214414" y="142852"/>
            <a:ext cx="64293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Compléter le schéma de puissance du poste d’emboutissage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 annexe) en insérant des disjoncteurs magnéto thermique.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910" y="1214422"/>
            <a:ext cx="5857916" cy="3643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858016" y="1428736"/>
            <a:ext cx="1428760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000100" y="214290"/>
            <a:ext cx="68502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 sachant que le circuit de commande consomme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1,5A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sous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24v~.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43306" y="1142984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S = U x I</a:t>
            </a:r>
            <a:endParaRPr lang="fr-FR" sz="2400" b="1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6215074" y="214290"/>
            <a:ext cx="1428760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643306" y="1857364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S = 24 x 1,5</a:t>
            </a:r>
            <a:endParaRPr lang="fr-FR" sz="2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3643306" y="2428868"/>
            <a:ext cx="1643074" cy="46166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S = 36 VA</a:t>
            </a:r>
            <a:endParaRPr lang="fr-FR" sz="2400" b="1" dirty="0"/>
          </a:p>
        </p:txBody>
      </p:sp>
      <p:sp>
        <p:nvSpPr>
          <p:cNvPr id="9" name="Flèche droite 8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285852" y="142852"/>
            <a:ext cx="72152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Compléter sur le schéma de puissance du poste d’emboutissage, les protections primaire et secondaire du transformateur.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76300"/>
            <a:ext cx="8601075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7000892" y="2428868"/>
            <a:ext cx="857256" cy="7143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7143768" y="4143380"/>
            <a:ext cx="785818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6286512" y="3357562"/>
            <a:ext cx="2143140" cy="85725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L’alimentation du transformateur se fait sur deux phases</a:t>
            </a:r>
            <a:endParaRPr lang="fr-FR" sz="1400" dirty="0">
              <a:solidFill>
                <a:schemeClr val="tx1"/>
              </a:solidFill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1000100" y="1785926"/>
            <a:ext cx="657229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rot="5400000">
            <a:off x="6787372" y="2571744"/>
            <a:ext cx="1570842" cy="79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1000100" y="2000240"/>
            <a:ext cx="6357982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>
            <a:endCxn id="9" idx="0"/>
          </p:cNvCxnSpPr>
          <p:nvPr/>
        </p:nvCxnSpPr>
        <p:spPr>
          <a:xfrm rot="5400000">
            <a:off x="6680215" y="2678901"/>
            <a:ext cx="1356528" cy="79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à coins arrondis 19"/>
          <p:cNvSpPr/>
          <p:nvPr/>
        </p:nvSpPr>
        <p:spPr>
          <a:xfrm>
            <a:off x="6429388" y="1214422"/>
            <a:ext cx="1785950" cy="78581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Donc un fusible par phase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1" name="Flèche vers le bas 20"/>
          <p:cNvSpPr/>
          <p:nvPr/>
        </p:nvSpPr>
        <p:spPr>
          <a:xfrm>
            <a:off x="7358082" y="2000240"/>
            <a:ext cx="285752" cy="50006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à coins arrondis 21"/>
          <p:cNvSpPr/>
          <p:nvPr/>
        </p:nvSpPr>
        <p:spPr>
          <a:xfrm>
            <a:off x="6643702" y="5072074"/>
            <a:ext cx="1785950" cy="64294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Protection du circuit secondaire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" name="Flèche droite 13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9" grpId="1" animBg="1"/>
      <p:bldP spid="20" grpId="0" animBg="1"/>
      <p:bldP spid="21" grpId="0" animBg="1"/>
      <p:bldP spid="22" grpId="0" animBg="1"/>
      <p:bldP spid="22" grpId="1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76300"/>
            <a:ext cx="8601075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85786" y="214290"/>
            <a:ext cx="76128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Donner la valeur de l’intensité, que doit supporter, le sectionneur porte fusible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Q1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1214414" y="1285860"/>
            <a:ext cx="714380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vers le bas 6"/>
          <p:cNvSpPr/>
          <p:nvPr/>
        </p:nvSpPr>
        <p:spPr>
          <a:xfrm>
            <a:off x="2143108" y="2285992"/>
            <a:ext cx="285752" cy="1143008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vers le bas 7"/>
          <p:cNvSpPr/>
          <p:nvPr/>
        </p:nvSpPr>
        <p:spPr>
          <a:xfrm>
            <a:off x="4429124" y="2357430"/>
            <a:ext cx="285752" cy="1143008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e bas 8"/>
          <p:cNvSpPr/>
          <p:nvPr/>
        </p:nvSpPr>
        <p:spPr>
          <a:xfrm>
            <a:off x="5715008" y="2357430"/>
            <a:ext cx="285752" cy="1143008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>
            <a:off x="7358082" y="2285992"/>
            <a:ext cx="285752" cy="1143008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2643174" y="1214422"/>
            <a:ext cx="3000396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Iq1 = Im1 + Im2 + Im3 + It1</a:t>
            </a:r>
            <a:endParaRPr lang="fr-FR" dirty="0"/>
          </a:p>
        </p:txBody>
      </p:sp>
      <p:sp>
        <p:nvSpPr>
          <p:cNvPr id="12" name="Flèche droite 11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785786" y="214290"/>
            <a:ext cx="76128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Donner la valeur de l’intensité, que doit supporter, le sectionneur porte fusible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Q1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345373" y="1571612"/>
          <a:ext cx="6096000" cy="1890732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MOTEUR APPROCHE OUTILLAGE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latin typeface="Arial"/>
                          <a:ea typeface="Times New Roman"/>
                        </a:rPr>
                        <a:t>NS100 -MA</a:t>
                      </a: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MOTEUR GROUPE HYDRAULIQUE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latin typeface="Arial"/>
                          <a:ea typeface="Times New Roman"/>
                        </a:rPr>
                        <a:t>NS100 -MA</a:t>
                      </a: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345373" y="3445672"/>
          <a:ext cx="6096000" cy="945366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1512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MOTEUR EVACUATION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latin typeface="Arial"/>
                          <a:ea typeface="Times New Roman"/>
                        </a:rPr>
                        <a:t>PUISSANCE </a:t>
                      </a:r>
                      <a:r>
                        <a:rPr lang="fr-FR" sz="1100" b="1" dirty="0" smtClean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fr-FR" sz="1100" b="1" dirty="0" err="1" smtClean="0">
                          <a:latin typeface="Arial"/>
                          <a:ea typeface="Times New Roman"/>
                        </a:rPr>
                        <a:t>kw</a:t>
                      </a:r>
                      <a:r>
                        <a:rPr lang="fr-FR" sz="1100" b="1" dirty="0">
                          <a:latin typeface="Arial"/>
                          <a:ea typeface="Times New Roman"/>
                        </a:rPr>
                        <a:t>)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Tension (V)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Intensité (A)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>
                          <a:latin typeface="Arial"/>
                          <a:ea typeface="Times New Roman"/>
                        </a:rPr>
                        <a:t>Réf disjoncteur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5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latin typeface="Arial"/>
                          <a:ea typeface="Times New Roman"/>
                        </a:rPr>
                        <a:t>NS100 -MA</a:t>
                      </a:r>
                      <a:endParaRPr lang="fr-FR" sz="1100" dirty="0">
                        <a:latin typeface="Arial"/>
                        <a:ea typeface="Times New Roman"/>
                      </a:endParaRPr>
                    </a:p>
                  </a:txBody>
                  <a:tcPr marL="65575" marR="65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3071802" y="214311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220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071802" y="314324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220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000364" y="407194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220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571604" y="214311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0,75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571604" y="314324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5,5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643042" y="407194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2,2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4714876" y="214311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3,5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4786314" y="314324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20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4643438" y="407194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8,7</a:t>
            </a:r>
            <a:endParaRPr lang="fr-FR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4357686" y="1785926"/>
            <a:ext cx="1571636" cy="27860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071670" y="5000636"/>
            <a:ext cx="514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Iq1 = 3,5 + 20 + 8,7 + </a:t>
            </a:r>
            <a:endParaRPr lang="fr-FR" dirty="0"/>
          </a:p>
        </p:txBody>
      </p:sp>
      <p:cxnSp>
        <p:nvCxnSpPr>
          <p:cNvPr id="20" name="Connecteur droit 19"/>
          <p:cNvCxnSpPr/>
          <p:nvPr/>
        </p:nvCxnSpPr>
        <p:spPr>
          <a:xfrm>
            <a:off x="4214810" y="5214950"/>
            <a:ext cx="42862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4214810" y="485776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36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4143372" y="521495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220</a:t>
            </a:r>
            <a:endParaRPr lang="fr-FR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4071934" y="4857760"/>
            <a:ext cx="642942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 droite 25"/>
          <p:cNvSpPr/>
          <p:nvPr/>
        </p:nvSpPr>
        <p:spPr>
          <a:xfrm>
            <a:off x="4714876" y="5143512"/>
            <a:ext cx="500066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5357818" y="5072074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Intensité au primaire de T1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2143108" y="6000768"/>
            <a:ext cx="1643074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Iq1 = 32,36 A</a:t>
            </a:r>
            <a:endParaRPr lang="fr-FR" dirty="0"/>
          </a:p>
        </p:txBody>
      </p:sp>
      <p:sp>
        <p:nvSpPr>
          <p:cNvPr id="29" name="Flèche droite 28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6" grpId="0"/>
      <p:bldP spid="23" grpId="0"/>
      <p:bldP spid="24" grpId="0"/>
      <p:bldP spid="25" grpId="0" animBg="1"/>
      <p:bldP spid="26" grpId="0" animBg="1"/>
      <p:bldP spid="27" grpId="0"/>
      <p:bldP spid="28" grpId="0" animBg="1"/>
      <p:bldP spid="2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565</Words>
  <Application>Microsoft Office PowerPoint</Application>
  <PresentationFormat>Affichage à l'écran (4:3)</PresentationFormat>
  <Paragraphs>151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manu</dc:creator>
  <cp:lastModifiedBy>manu</cp:lastModifiedBy>
  <cp:revision>15</cp:revision>
  <dcterms:created xsi:type="dcterms:W3CDTF">2008-10-17T05:07:36Z</dcterms:created>
  <dcterms:modified xsi:type="dcterms:W3CDTF">2008-11-15T22:36:42Z</dcterms:modified>
</cp:coreProperties>
</file>