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2" autoAdjust="0"/>
    <p:restoredTop sz="94660"/>
  </p:normalViewPr>
  <p:slideViewPr>
    <p:cSldViewPr>
      <p:cViewPr varScale="1">
        <p:scale>
          <a:sx n="88" d="100"/>
          <a:sy n="88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69E0D-99F7-445C-852B-CA77AF481FC9}" type="datetimeFigureOut">
              <a:rPr lang="fr-FR" smtClean="0"/>
              <a:t>13/10/2008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59D9E-26A3-4B23-88E4-5A408276936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rip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images_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images_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9586" y="357166"/>
            <a:ext cx="8763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57488" y="500042"/>
            <a:ext cx="30718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ETUDE D’EQUIPEMENT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AFFUTEUSE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strip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18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000240"/>
            <a:ext cx="3056479" cy="407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 rot="19294652">
            <a:off x="3500430" y="3429000"/>
            <a:ext cx="2143140" cy="78581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CORRECTION</a:t>
            </a:r>
            <a:endParaRPr lang="fr-FR" sz="24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214290"/>
            <a:ext cx="850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Suite à une intervention de maintenance corrective, nous allons effectuer la commande d’un transformateur et de ses protections afin d’effectuer le dépannage.</a:t>
            </a:r>
            <a:endParaRPr kumimoji="0" lang="fr-FR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5786" y="1285860"/>
            <a:ext cx="5643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1) </a:t>
            </a:r>
            <a:r>
              <a:rPr lang="fr-FR" dirty="0"/>
              <a:t>Le circuit de commande consomme </a:t>
            </a:r>
            <a:r>
              <a:rPr lang="fr-FR" b="1" dirty="0"/>
              <a:t>0,9A</a:t>
            </a:r>
            <a:r>
              <a:rPr lang="fr-FR" dirty="0"/>
              <a:t> sous </a:t>
            </a:r>
            <a:r>
              <a:rPr lang="fr-FR" b="1" dirty="0"/>
              <a:t>48v</a:t>
            </a:r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285852" y="1857364"/>
            <a:ext cx="60722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a)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Calculer la puissance du transformateur à l’aide de la formule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S=U x I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86050" y="2428868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U x I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86050" y="3000372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48 x 0,9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786050" y="3571876"/>
            <a:ext cx="1857388" cy="4616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43,2 VA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lèche droite 17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071546"/>
            <a:ext cx="371026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1538" y="571480"/>
            <a:ext cx="78581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b)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Donner la référence du transformateur à l’aide de la documentation LEGRAND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28926" y="2786058"/>
            <a:ext cx="1857388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714620"/>
            <a:ext cx="40290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à coins arrondis 7"/>
          <p:cNvSpPr/>
          <p:nvPr/>
        </p:nvSpPr>
        <p:spPr>
          <a:xfrm>
            <a:off x="3071802" y="3571876"/>
            <a:ext cx="1785950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357290" y="85723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Circuit de commande sous 48V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429124" y="857232"/>
            <a:ext cx="1500198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S = 43,2 VA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3714744" y="5357826"/>
            <a:ext cx="42862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71934" y="2214554"/>
            <a:ext cx="1357322" cy="35719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: 428 71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7786710" y="6072206"/>
            <a:ext cx="1071570" cy="642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509 L -0.00069 0.328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8.33333E-7 0.016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8" grpId="0" animBg="1"/>
      <p:bldP spid="8" grpId="1" animBg="1"/>
      <p:bldP spid="9" grpId="0"/>
      <p:bldP spid="10" grpId="1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285852" y="214290"/>
            <a:ext cx="2877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250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2) Etude des protections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472" y="785794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a)En sachant que le porte fusible du secondaire porte la référence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DF8 1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fr-FR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Schneider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), donner la référence du fusible à utiliser.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643438" y="857232"/>
            <a:ext cx="1214446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>
            <a:off x="5072066" y="1142984"/>
            <a:ext cx="357190" cy="785818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357554" y="192880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Fusible à fusion rapide type </a:t>
            </a:r>
            <a:r>
              <a:rPr lang="fr-FR" b="1" dirty="0" err="1" smtClean="0"/>
              <a:t>Gg</a:t>
            </a:r>
            <a:endParaRPr lang="fr-FR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7858148" y="785794"/>
            <a:ext cx="85725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428868"/>
            <a:ext cx="71342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Flèche droite 11"/>
          <p:cNvSpPr/>
          <p:nvPr/>
        </p:nvSpPr>
        <p:spPr>
          <a:xfrm rot="10800000">
            <a:off x="3286116" y="3929066"/>
            <a:ext cx="1428760" cy="14287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2143108" y="3143248"/>
            <a:ext cx="1071570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4857752" y="3857628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8" grpId="0"/>
      <p:bldP spid="9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285852" y="214290"/>
            <a:ext cx="2877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250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2) Etude des protections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472" y="785794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a)En sachant que le porte fusible du secondaire porte la référence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DF8 1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fr-FR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Schneider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), donner la référence du fusible à utiliser.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00100" y="150017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Fusible à fusion rapide type </a:t>
            </a:r>
            <a:r>
              <a:rPr lang="fr-FR" b="1" dirty="0" err="1" smtClean="0"/>
              <a:t>Gg</a:t>
            </a:r>
            <a:r>
              <a:rPr lang="fr-FR" b="1" dirty="0" smtClean="0"/>
              <a:t>  8,5x31,5</a:t>
            </a:r>
            <a:endParaRPr lang="fr-FR" b="1" dirty="0"/>
          </a:p>
        </p:txBody>
      </p:sp>
      <p:sp>
        <p:nvSpPr>
          <p:cNvPr id="15" name="Rectangle 14"/>
          <p:cNvSpPr/>
          <p:nvPr/>
        </p:nvSpPr>
        <p:spPr>
          <a:xfrm>
            <a:off x="4929190" y="1500174"/>
            <a:ext cx="4053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Le circuit de commande consomme </a:t>
            </a:r>
            <a:r>
              <a:rPr lang="fr-FR" b="1" dirty="0" smtClean="0"/>
              <a:t>0,9A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14554"/>
            <a:ext cx="67818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à coins arrondis 15"/>
          <p:cNvSpPr/>
          <p:nvPr/>
        </p:nvSpPr>
        <p:spPr>
          <a:xfrm>
            <a:off x="2500298" y="4000504"/>
            <a:ext cx="3143272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3286116" y="1928802"/>
            <a:ext cx="2000264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Réf : DF2BN0100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71538" y="0"/>
            <a:ext cx="7358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76250" algn="l"/>
              </a:tabLst>
            </a:pPr>
            <a:r>
              <a:rPr lang="fr-FR" sz="1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b)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Calculer l’intensité consommée au primaire à l’aide de la formule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S= U x I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57290" y="357166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Porte fusible primaire </a:t>
            </a:r>
            <a:r>
              <a:rPr lang="fr-FR" b="1" dirty="0" smtClean="0"/>
              <a:t>DF8 1N</a:t>
            </a:r>
            <a:endParaRPr lang="fr-FR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40290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0741" y="1071546"/>
            <a:ext cx="5223259" cy="273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à coins arrondis 8"/>
          <p:cNvSpPr/>
          <p:nvPr/>
        </p:nvSpPr>
        <p:spPr>
          <a:xfrm>
            <a:off x="1357290" y="428604"/>
            <a:ext cx="2928958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6643702" y="2428868"/>
            <a:ext cx="50006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gauche 11"/>
          <p:cNvSpPr/>
          <p:nvPr/>
        </p:nvSpPr>
        <p:spPr>
          <a:xfrm>
            <a:off x="6143636" y="2428868"/>
            <a:ext cx="500066" cy="142876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429256" y="2428868"/>
            <a:ext cx="714380" cy="2143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3143240" y="4214818"/>
            <a:ext cx="250033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1P+N </a:t>
            </a:r>
            <a:r>
              <a:rPr lang="fr-FR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fr-FR" b="1" dirty="0" smtClean="0">
                <a:solidFill>
                  <a:schemeClr val="tx1"/>
                </a:solidFill>
                <a:sym typeface="Wingdings" pitchFamily="2" charset="2"/>
              </a:rPr>
              <a:t>U = 230v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42910" y="2071678"/>
            <a:ext cx="1214446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3214678" y="4857760"/>
            <a:ext cx="2428892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 = 63 VA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71538" y="0"/>
            <a:ext cx="7358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76250" algn="l"/>
              </a:tabLst>
            </a:pPr>
            <a:r>
              <a:rPr lang="fr-FR" sz="1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b)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Calculer l’intensité consommée au primaire à l’aide de la formule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S= U x I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57290" y="357166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Porte fusible primaire </a:t>
            </a:r>
            <a:r>
              <a:rPr lang="fr-FR" b="1" dirty="0" smtClean="0"/>
              <a:t>DF8 1N</a:t>
            </a:r>
            <a:endParaRPr lang="fr-FR" b="1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1142976" y="1142984"/>
            <a:ext cx="250033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sym typeface="Wingdings" pitchFamily="2" charset="2"/>
              </a:rPr>
              <a:t>U = 230v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500562" y="1142984"/>
            <a:ext cx="2428892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 = 63 VA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143240" y="2214554"/>
            <a:ext cx="1857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 = U  x I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214678" y="3000372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 =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929058" y="2786058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29058" y="3214686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onnecteur droit 22"/>
          <p:cNvCxnSpPr>
            <a:stCxn id="18" idx="3"/>
          </p:cNvCxnSpPr>
          <p:nvPr/>
        </p:nvCxnSpPr>
        <p:spPr>
          <a:xfrm>
            <a:off x="3786182" y="3200427"/>
            <a:ext cx="642942" cy="1425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214678" y="3929066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 =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929058" y="3714752"/>
            <a:ext cx="57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63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929058" y="4143380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230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cteur droit 26"/>
          <p:cNvCxnSpPr>
            <a:stCxn id="24" idx="3"/>
          </p:cNvCxnSpPr>
          <p:nvPr/>
        </p:nvCxnSpPr>
        <p:spPr>
          <a:xfrm>
            <a:off x="3786182" y="4129121"/>
            <a:ext cx="642942" cy="1425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3286116" y="4786322"/>
            <a:ext cx="1500198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 =  0, 27 A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6" grpId="0"/>
      <p:bldP spid="18" grpId="0"/>
      <p:bldP spid="20" grpId="0"/>
      <p:bldP spid="21" grpId="0"/>
      <p:bldP spid="24" grpId="0"/>
      <p:bldP spid="25" grpId="0"/>
      <p:bldP spid="26" grpId="0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500042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En sachant que le(s) porte(s) fusible(s) du primaire porte la référence </a:t>
            </a:r>
          </a:p>
          <a:p>
            <a:r>
              <a:rPr lang="fr-FR" b="1" dirty="0" smtClean="0"/>
              <a:t>DF8 1N </a:t>
            </a:r>
            <a:r>
              <a:rPr lang="fr-FR" dirty="0" smtClean="0"/>
              <a:t>Donner </a:t>
            </a:r>
            <a:r>
              <a:rPr lang="fr-FR" dirty="0"/>
              <a:t>la référence du ou des fusibles à utiliser.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143116"/>
            <a:ext cx="5223259" cy="273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à coins arrondis 5"/>
          <p:cNvSpPr/>
          <p:nvPr/>
        </p:nvSpPr>
        <p:spPr>
          <a:xfrm>
            <a:off x="785786" y="785794"/>
            <a:ext cx="85725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4786314" y="3571876"/>
            <a:ext cx="571504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2786050" y="2571744"/>
            <a:ext cx="1000132" cy="857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071802" y="128586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Cartouche fusible </a:t>
            </a:r>
            <a:r>
              <a:rPr lang="fr-FR" b="1" dirty="0" smtClean="0"/>
              <a:t>8,5x31,5</a:t>
            </a:r>
            <a:endParaRPr lang="fr-FR" b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571868" y="500042"/>
            <a:ext cx="2000264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786446" y="128586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Fusion lente </a:t>
            </a:r>
            <a:r>
              <a:rPr lang="fr-FR" b="1" dirty="0" smtClean="0"/>
              <a:t>Am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500042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En sachant que le(s) porte(s) fusible(s) du primaire porte la référence </a:t>
            </a:r>
          </a:p>
          <a:p>
            <a:r>
              <a:rPr lang="fr-FR" b="1" dirty="0" smtClean="0"/>
              <a:t>DF8 1N </a:t>
            </a:r>
            <a:r>
              <a:rPr lang="fr-FR" dirty="0" smtClean="0"/>
              <a:t>Donner </a:t>
            </a:r>
            <a:r>
              <a:rPr lang="fr-FR" dirty="0"/>
              <a:t>la référence du ou des fusibles à utiliser.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000232" y="128586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Cartouche fusible </a:t>
            </a:r>
            <a:r>
              <a:rPr lang="fr-FR" b="1" dirty="0" smtClean="0"/>
              <a:t>8,5x31,5</a:t>
            </a:r>
            <a:endParaRPr lang="fr-FR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714876" y="128586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Fusion lente </a:t>
            </a:r>
            <a:r>
              <a:rPr lang="fr-FR" b="1" dirty="0" smtClean="0"/>
              <a:t>Am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572264" y="128586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I = 0,27A</a:t>
            </a:r>
            <a:endParaRPr lang="fr-FR" b="1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3" y="1890713"/>
            <a:ext cx="82200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à coins arrondis 12"/>
          <p:cNvSpPr/>
          <p:nvPr/>
        </p:nvSpPr>
        <p:spPr>
          <a:xfrm>
            <a:off x="3714744" y="3929066"/>
            <a:ext cx="2286016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571868" y="1714488"/>
            <a:ext cx="185738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Réf : DF2 BA0100</a:t>
            </a:r>
            <a:endParaRPr lang="fr-FR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6572264" y="1285860"/>
            <a:ext cx="1071570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214290"/>
            <a:ext cx="39290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Compléter le bon de sortie magasin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857224" y="714352"/>
          <a:ext cx="7786742" cy="5357853"/>
        </p:xfrm>
        <a:graphic>
          <a:graphicData uri="http://schemas.openxmlformats.org/drawingml/2006/table">
            <a:tbl>
              <a:tblPr/>
              <a:tblGrid>
                <a:gridCol w="6289747"/>
                <a:gridCol w="1496995"/>
              </a:tblGrid>
              <a:tr h="43208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PRET OU SORTIE DE MAGASIN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3700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Nom du demandeur :………………………………………..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Classe : ……………………………………………………….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Date : ………………………..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Désignations : 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Quantité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Transformateur 230/48V  </a:t>
                      </a:r>
                      <a:r>
                        <a:rPr lang="fr-FR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REF  :  428 71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Fusible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type </a:t>
                      </a:r>
                      <a:r>
                        <a:rPr lang="fr-FR" sz="1200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aM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 8,5 x 31,5  1A   </a:t>
                      </a:r>
                      <a:r>
                        <a:rPr lang="fr-FR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REF :  DF2 BA0100</a:t>
                      </a: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Fusible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type </a:t>
                      </a:r>
                      <a:r>
                        <a:rPr lang="fr-FR" sz="1200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gG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 8,5 x 31,5  1A   </a:t>
                      </a:r>
                      <a:r>
                        <a:rPr lang="fr-FR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REF :  DF2 BN0100</a:t>
                      </a:r>
                      <a:endParaRPr lang="fr-FR" sz="12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28662" y="2500306"/>
            <a:ext cx="3071834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215206" y="2500306"/>
            <a:ext cx="214314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904191" y="2743200"/>
            <a:ext cx="3643338" cy="186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7215206" y="2786058"/>
            <a:ext cx="25418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877658" y="2976562"/>
            <a:ext cx="3643338" cy="1755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228114" y="3004456"/>
            <a:ext cx="169840" cy="13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42910" y="214290"/>
            <a:ext cx="79296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Dessiner la partie de câblage regroupant le sectionneur de puissance, le transformateur avec ses protections.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3116"/>
            <a:ext cx="45815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500166" y="1714488"/>
            <a:ext cx="5857916" cy="2143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Bulle ronde 7"/>
          <p:cNvSpPr/>
          <p:nvPr/>
        </p:nvSpPr>
        <p:spPr>
          <a:xfrm>
            <a:off x="4000496" y="1285860"/>
            <a:ext cx="3286148" cy="1357322"/>
          </a:xfrm>
          <a:prstGeom prst="wedgeEllipseCallout">
            <a:avLst>
              <a:gd name="adj1" fmla="val -64763"/>
              <a:gd name="adj2" fmla="val 7465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La protection contre les courts circuits ne s’applique que sur les phases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3022" y="214290"/>
            <a:ext cx="85423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5)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Afin d’améliorer l’ergonomie de la machine nous allons installer un éclairage de travail. Celui ci consomme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0,2A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sous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48 v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Vérifier la compatibilité du transformateur et des protections déterminées précédemment. Modifier si besoin le bon de sortie magasin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1571612"/>
            <a:ext cx="4053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Le circuit de commande consomme </a:t>
            </a:r>
            <a:r>
              <a:rPr lang="fr-FR" b="1" dirty="0" smtClean="0"/>
              <a:t>0,9A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572000" y="157161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 + 0,2 A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3357554" y="2143116"/>
            <a:ext cx="1143008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I = 1,1 A</a:t>
            </a:r>
            <a:endParaRPr lang="fr-FR" sz="2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2928926" y="3357562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U x I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928926" y="3857628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48 x 1,1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928926" y="4429132"/>
            <a:ext cx="2000264" cy="4616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 = 52,8 VA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285852" y="2786058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VERIFICATION DE LA PUISSANCE DU TRANSFORMATEUR</a:t>
            </a:r>
            <a:endParaRPr lang="fr-FR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1928794" y="5214950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transformateur a une puissance de </a:t>
            </a:r>
            <a:r>
              <a:rPr lang="fr-FR" b="1" dirty="0" smtClean="0"/>
              <a:t>63 VA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1643042" y="5715016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est donc adapté à la modification de l’installation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2" grpId="0"/>
      <p:bldP spid="13" grpId="0"/>
      <p:bldP spid="14" grpId="0" animBg="1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3022" y="214290"/>
            <a:ext cx="85423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5)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Afin d’améliorer l’ergonomie de la machine nous allons installer un éclairage de travail. Celui ci consomme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0,2A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sous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48 v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fr-FR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Vérifier la compatibilité du transformateur et des protections déterminées précédemment. Modifier si besoin le bon de sortie magasin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1571612"/>
            <a:ext cx="4053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Le circuit de commande consomme </a:t>
            </a:r>
            <a:r>
              <a:rPr lang="fr-FR" b="1" dirty="0" smtClean="0"/>
              <a:t>0,9A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572000" y="157161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 + 0,2 A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3357554" y="2143116"/>
            <a:ext cx="1143008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I = 1,1 A</a:t>
            </a:r>
            <a:endParaRPr lang="fr-FR" sz="20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928662" y="2714620"/>
            <a:ext cx="821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fusible au secondaire est calibré à </a:t>
            </a:r>
            <a:r>
              <a:rPr lang="fr-FR" b="1" dirty="0" smtClean="0"/>
              <a:t>1A</a:t>
            </a:r>
            <a:r>
              <a:rPr lang="fr-FR" dirty="0" smtClean="0"/>
              <a:t>, il faut donc passer au calibre supérieur</a:t>
            </a:r>
            <a:endParaRPr lang="fr-FR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48"/>
            <a:ext cx="79629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à coins arrondis 18"/>
          <p:cNvSpPr/>
          <p:nvPr/>
        </p:nvSpPr>
        <p:spPr>
          <a:xfrm>
            <a:off x="3500430" y="5286388"/>
            <a:ext cx="2286016" cy="1428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3143240" y="3143248"/>
            <a:ext cx="2428892" cy="50006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RéF</a:t>
            </a:r>
            <a:r>
              <a:rPr lang="fr-FR" b="1" dirty="0" smtClean="0">
                <a:solidFill>
                  <a:schemeClr val="tx1"/>
                </a:solidFill>
              </a:rPr>
              <a:t>: DF2 BN0200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0.0231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1" animBg="1"/>
      <p:bldP spid="19" grpId="2" animBg="1"/>
      <p:bldP spid="20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857224" y="714352"/>
          <a:ext cx="7786742" cy="5357853"/>
        </p:xfrm>
        <a:graphic>
          <a:graphicData uri="http://schemas.openxmlformats.org/drawingml/2006/table">
            <a:tbl>
              <a:tblPr/>
              <a:tblGrid>
                <a:gridCol w="6289747"/>
                <a:gridCol w="1496995"/>
              </a:tblGrid>
              <a:tr h="43208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b="1" dirty="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Times New Roman"/>
                        </a:rPr>
                        <a:t>PRET OU SORTIE DE MAGASIN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3700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Nom du demandeur :………………………………………..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Classe : ……………………………………………………….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Date : ………………………..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Désignations : 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Times New Roman"/>
                        </a:rPr>
                        <a:t>Quantité</a:t>
                      </a:r>
                      <a:endParaRPr lang="fr-FR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Fusible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type </a:t>
                      </a:r>
                      <a:r>
                        <a:rPr lang="fr-FR" sz="1200" baseline="0" dirty="0" err="1" smtClean="0">
                          <a:latin typeface="Arial"/>
                          <a:ea typeface="Times New Roman"/>
                          <a:cs typeface="Times New Roman"/>
                        </a:rPr>
                        <a:t>gG</a:t>
                      </a:r>
                      <a:r>
                        <a:rPr lang="fr-FR" sz="12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 8,5 x 31,5  2A   </a:t>
                      </a:r>
                      <a:r>
                        <a:rPr lang="fr-FR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REF :  DF2 BN0200</a:t>
                      </a:r>
                      <a:endParaRPr lang="fr-FR" sz="12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928662" y="2500306"/>
            <a:ext cx="4214842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215206" y="2500306"/>
            <a:ext cx="285752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928662" y="0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Times New Roman"/>
              </a:rPr>
              <a:t>SORTIE DE MAGASIN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607</Words>
  <Application>Microsoft Office PowerPoint</Application>
  <PresentationFormat>Affichage à l'écran (4:3)</PresentationFormat>
  <Paragraphs>96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19</cp:revision>
  <dcterms:created xsi:type="dcterms:W3CDTF">2008-10-13T13:17:51Z</dcterms:created>
  <dcterms:modified xsi:type="dcterms:W3CDTF">2008-10-13T16:24:48Z</dcterms:modified>
</cp:coreProperties>
</file>