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pPr/>
              <a:t>20/10/2008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pPr/>
              <a:t>20/10/2008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pPr/>
              <a:t>20/10/2008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pPr/>
              <a:t>20/10/2008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pPr/>
              <a:t>20/10/2008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pPr/>
              <a:t>20/10/2008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pPr/>
              <a:t>20/10/2008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pPr/>
              <a:t>20/10/2008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pPr/>
              <a:t>20/10/2008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pPr/>
              <a:t>20/10/2008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pPr/>
              <a:t>20/10/2008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A3600-2FD7-4BA9-BF43-17FA7BDF7C15}" type="datetimeFigureOut">
              <a:rPr lang="fr-FR" smtClean="0"/>
              <a:pPr/>
              <a:t>20/10/2008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09FF2-8176-441E-8723-470B31E6D15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FRAISEUS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000240"/>
            <a:ext cx="5765800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strip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8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mages_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57166"/>
            <a:ext cx="8763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images_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9586" y="357166"/>
            <a:ext cx="8763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857488" y="500042"/>
            <a:ext cx="30718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ETUDE D’EQUIPEMENT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FRAISEUSE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strip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74"/>
            <a:ext cx="9144000" cy="18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 rot="19294652">
            <a:off x="3500430" y="3429000"/>
            <a:ext cx="2143140" cy="78581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CORRECTION</a:t>
            </a:r>
            <a:endParaRPr lang="fr-FR" sz="2400" b="1" dirty="0"/>
          </a:p>
        </p:txBody>
      </p:sp>
      <p:sp>
        <p:nvSpPr>
          <p:cNvPr id="11" name="Flèche droite 10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 l’aide de la plaque signalétique du moteur (ci dessous) donner les éléments suivants.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Réseau 230/400v, tension circuit de commande 24v~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928926" y="1071546"/>
          <a:ext cx="2790190" cy="1071570"/>
        </p:xfrm>
        <a:graphic>
          <a:graphicData uri="http://schemas.openxmlformats.org/drawingml/2006/table">
            <a:tbl>
              <a:tblPr/>
              <a:tblGrid>
                <a:gridCol w="2790190"/>
              </a:tblGrid>
              <a:tr h="10715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b="1" dirty="0">
                          <a:latin typeface="Times New Roman"/>
                        </a:rPr>
                        <a:t>Moteur LEROY </a:t>
                      </a:r>
                      <a:r>
                        <a:rPr lang="fr-FR" sz="1000" b="1" dirty="0" smtClean="0">
                          <a:latin typeface="Times New Roman"/>
                        </a:rPr>
                        <a:t>SOMMER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000" b="1" dirty="0">
                        <a:latin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       </a:t>
                      </a:r>
                      <a:r>
                        <a:rPr lang="fr-FR" sz="1200" b="1" dirty="0">
                          <a:latin typeface="Arial"/>
                          <a:ea typeface="Times New Roman"/>
                          <a:cs typeface="Times New Roman"/>
                        </a:rPr>
                        <a:t>Tension </a:t>
                      </a: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220/380V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        </a:t>
                      </a:r>
                      <a:r>
                        <a:rPr lang="fr-FR" sz="1200" b="1" dirty="0">
                          <a:latin typeface="Arial"/>
                          <a:ea typeface="Times New Roman"/>
                          <a:cs typeface="Times New Roman"/>
                        </a:rPr>
                        <a:t>Puissance</a:t>
                      </a: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2,2 </a:t>
                      </a: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kW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        </a:t>
                      </a:r>
                      <a:r>
                        <a:rPr lang="fr-FR" sz="1200" b="1" dirty="0">
                          <a:latin typeface="Arial"/>
                          <a:ea typeface="Times New Roman"/>
                          <a:cs typeface="Times New Roman"/>
                        </a:rPr>
                        <a:t>Facteur de puissance  </a:t>
                      </a: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cos f = 0,8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428992" y="2571744"/>
            <a:ext cx="185738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P=           w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143240" y="1643050"/>
            <a:ext cx="1785950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071934" y="257174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2200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3428992" y="3071810"/>
            <a:ext cx="185738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U</a:t>
            </a:r>
            <a:r>
              <a:rPr lang="fr-FR" dirty="0" smtClean="0">
                <a:solidFill>
                  <a:schemeClr val="tx1"/>
                </a:solidFill>
              </a:rPr>
              <a:t>=           </a:t>
            </a:r>
            <a:r>
              <a:rPr lang="fr-FR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4143372" y="1428736"/>
            <a:ext cx="500066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3143240" y="571480"/>
            <a:ext cx="571504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ulle ronde 13"/>
          <p:cNvSpPr/>
          <p:nvPr/>
        </p:nvSpPr>
        <p:spPr>
          <a:xfrm>
            <a:off x="4143372" y="642918"/>
            <a:ext cx="1928826" cy="642942"/>
          </a:xfrm>
          <a:prstGeom prst="wedgeEllipseCallout">
            <a:avLst>
              <a:gd name="adj1" fmla="val -84607"/>
              <a:gd name="adj2" fmla="val -8310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TENSION TRIPHASE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143372" y="307181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400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3428992" y="3643314"/>
            <a:ext cx="185738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Cos f=          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3286116" y="1857364"/>
            <a:ext cx="2428892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4643438" y="364331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0,8</a:t>
            </a:r>
            <a:endParaRPr lang="fr-FR" dirty="0"/>
          </a:p>
        </p:txBody>
      </p:sp>
      <p:sp>
        <p:nvSpPr>
          <p:cNvPr id="19" name="Flèche droite 18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/>
      <p:bldP spid="9" grpId="0" animBg="1"/>
      <p:bldP spid="10" grpId="0" animBg="1"/>
      <p:bldP spid="10" grpId="1" animBg="1"/>
      <p:bldP spid="14" grpId="0" animBg="1"/>
      <p:bldP spid="14" grpId="1" animBg="1"/>
      <p:bldP spid="15" grpId="0"/>
      <p:bldP spid="16" grpId="0" animBg="1"/>
      <p:bldP spid="17" grpId="0" animBg="1"/>
      <p:bldP spid="17" grpId="1" animBg="1"/>
      <p:bldP spid="18" grpId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824848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798071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Calculer l’intensité consommée par le moteur.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43174" y="785794"/>
            <a:ext cx="35862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P= U x I x Cos f x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sym typeface="Symbol" pitchFamily="18" charset="2"/>
              </a:rPr>
              <a:t>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786050" y="1785926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I =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214810" y="1500174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P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3357554" y="2000240"/>
            <a:ext cx="257176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500430" y="2071678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U x </a:t>
            </a:r>
            <a:r>
              <a:rPr lang="fr-FR" sz="2800" b="1" dirty="0" err="1" smtClean="0">
                <a:latin typeface="Arial" pitchFamily="34" charset="0"/>
                <a:cs typeface="Arial" pitchFamily="34" charset="0"/>
              </a:rPr>
              <a:t>cosf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sym typeface="Symbol" pitchFamily="18" charset="2"/>
              </a:rPr>
              <a:t>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929454" y="1071546"/>
            <a:ext cx="1714512" cy="12858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P = </a:t>
            </a:r>
            <a:r>
              <a:rPr lang="fr-FR" sz="2400" dirty="0" smtClean="0">
                <a:solidFill>
                  <a:schemeClr val="tx1"/>
                </a:solidFill>
              </a:rPr>
              <a:t>2200w</a:t>
            </a:r>
            <a:endParaRPr lang="fr-FR" sz="2400" dirty="0" smtClean="0">
              <a:solidFill>
                <a:schemeClr val="tx1"/>
              </a:solidFill>
            </a:endParaRP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U = 400v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COS f = O,8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714612" y="3286124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I =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143372" y="3000372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2200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3286116" y="3500438"/>
            <a:ext cx="257176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428992" y="3571876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400 x 0,8 x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sym typeface="Symbol" pitchFamily="18" charset="2"/>
              </a:rPr>
              <a:t>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714612" y="4572008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I =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286116" y="4572008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3,96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A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2428860" y="4500570"/>
            <a:ext cx="2500330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 droite 22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12" grpId="0" animBg="1"/>
      <p:bldP spid="13" grpId="1"/>
      <p:bldP spid="14" grpId="1"/>
      <p:bldP spid="16" grpId="1"/>
      <p:bldP spid="17" grpId="0"/>
      <p:bldP spid="21" grpId="0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62050"/>
            <a:ext cx="818197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214414" y="214290"/>
            <a:ext cx="60572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/>
              <a:t>La référence du contacteur de puissance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6929454" y="857232"/>
            <a:ext cx="1714512" cy="150019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P = </a:t>
            </a:r>
            <a:r>
              <a:rPr lang="fr-FR" sz="2400" dirty="0" smtClean="0">
                <a:solidFill>
                  <a:schemeClr val="tx1"/>
                </a:solidFill>
              </a:rPr>
              <a:t>2200w</a:t>
            </a:r>
            <a:endParaRPr lang="fr-FR" sz="2400" dirty="0" smtClean="0">
              <a:solidFill>
                <a:schemeClr val="tx1"/>
              </a:solidFill>
            </a:endParaRP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U = 400v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COS f = O,8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I= </a:t>
            </a:r>
            <a:r>
              <a:rPr lang="fr-FR" sz="2400" dirty="0" smtClean="0">
                <a:solidFill>
                  <a:schemeClr val="tx1"/>
                </a:solidFill>
              </a:rPr>
              <a:t>3,9A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Virage 6"/>
          <p:cNvSpPr/>
          <p:nvPr/>
        </p:nvSpPr>
        <p:spPr>
          <a:xfrm rot="16200000" flipH="1">
            <a:off x="3857620" y="-71462"/>
            <a:ext cx="1714512" cy="4572032"/>
          </a:xfrm>
          <a:prstGeom prst="bentArrow">
            <a:avLst>
              <a:gd name="adj1" fmla="val 12302"/>
              <a:gd name="adj2" fmla="val 23655"/>
              <a:gd name="adj3" fmla="val 25000"/>
              <a:gd name="adj4" fmla="val 4375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571736" y="3071810"/>
            <a:ext cx="500066" cy="27146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7072330" y="1285860"/>
            <a:ext cx="1428760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7143768" y="857232"/>
            <a:ext cx="1285884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2571736" y="3857628"/>
            <a:ext cx="500066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>
            <a:off x="3071802" y="3857628"/>
            <a:ext cx="3571900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6715140" y="3786190"/>
            <a:ext cx="1000132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6786578" y="2857496"/>
            <a:ext cx="1643074" cy="6429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vers le bas 14"/>
          <p:cNvSpPr/>
          <p:nvPr/>
        </p:nvSpPr>
        <p:spPr>
          <a:xfrm>
            <a:off x="7286644" y="3500438"/>
            <a:ext cx="142876" cy="428628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786050" y="857232"/>
            <a:ext cx="2000264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REF : LC1 DO9 . . </a:t>
            </a:r>
            <a:endParaRPr lang="fr-FR" b="1" dirty="0"/>
          </a:p>
        </p:txBody>
      </p:sp>
      <p:sp>
        <p:nvSpPr>
          <p:cNvPr id="17" name="Flèche droite 16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4414" y="214290"/>
            <a:ext cx="60572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/>
              <a:t>La référence du contacteur de puissance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786050" y="857232"/>
            <a:ext cx="2000264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REF : LC1 DO9 . . </a:t>
            </a:r>
            <a:endParaRPr lang="fr-FR" b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950" y="1814513"/>
            <a:ext cx="84201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1214414" y="1285860"/>
            <a:ext cx="5929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Réseau 230/400v, tension circuit de commande 24v~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4143372" y="1285860"/>
            <a:ext cx="300039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2071670" y="2285992"/>
            <a:ext cx="6572296" cy="15001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>
            <a:off x="3571868" y="2214554"/>
            <a:ext cx="214314" cy="50006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>
            <a:off x="1643042" y="3000372"/>
            <a:ext cx="642942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3500430" y="3000372"/>
            <a:ext cx="357190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4099829" y="857232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B7</a:t>
            </a:r>
            <a:endParaRPr lang="fr-FR" b="1" dirty="0"/>
          </a:p>
        </p:txBody>
      </p:sp>
      <p:sp>
        <p:nvSpPr>
          <p:cNvPr id="14" name="Flèche droite 13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1233488"/>
            <a:ext cx="821055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357422" y="214290"/>
            <a:ext cx="4313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/>
              <a:t>La référence du relais thermique 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6929454" y="857232"/>
            <a:ext cx="1714512" cy="150019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P = </a:t>
            </a:r>
            <a:r>
              <a:rPr lang="fr-FR" sz="2400" dirty="0" smtClean="0">
                <a:solidFill>
                  <a:schemeClr val="tx1"/>
                </a:solidFill>
              </a:rPr>
              <a:t>2200w</a:t>
            </a:r>
            <a:endParaRPr lang="fr-FR" sz="2400" dirty="0" smtClean="0">
              <a:solidFill>
                <a:schemeClr val="tx1"/>
              </a:solidFill>
            </a:endParaRP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U = 400v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COS f = O,8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I= </a:t>
            </a:r>
            <a:r>
              <a:rPr lang="fr-FR" sz="2400" dirty="0" smtClean="0">
                <a:solidFill>
                  <a:schemeClr val="tx1"/>
                </a:solidFill>
              </a:rPr>
              <a:t>3,9A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7143768" y="2000240"/>
            <a:ext cx="121444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3857620" y="2857496"/>
            <a:ext cx="928694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4786314" y="3857628"/>
            <a:ext cx="3143272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7929586" y="3786190"/>
            <a:ext cx="571504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3428992" y="857232"/>
            <a:ext cx="1928826" cy="40011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REF : </a:t>
            </a:r>
            <a:r>
              <a:rPr lang="fr-FR" sz="2000" b="1" dirty="0" smtClean="0"/>
              <a:t>LRD08</a:t>
            </a:r>
            <a:endParaRPr lang="fr-FR" sz="2000" b="1" dirty="0"/>
          </a:p>
        </p:txBody>
      </p:sp>
      <p:sp>
        <p:nvSpPr>
          <p:cNvPr id="12" name="Flèche droite 11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07407E-6 L -0.00399 0.1307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8" grpId="1" animBg="1"/>
      <p:bldP spid="8" grpId="2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8" y="2024063"/>
            <a:ext cx="8543925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786050" y="285728"/>
            <a:ext cx="3745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/>
              <a:t>La référence du sectionneur 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6929454" y="857232"/>
            <a:ext cx="1714512" cy="150019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P = </a:t>
            </a:r>
            <a:r>
              <a:rPr lang="fr-FR" sz="2400" dirty="0" smtClean="0">
                <a:solidFill>
                  <a:schemeClr val="tx1"/>
                </a:solidFill>
              </a:rPr>
              <a:t>2200w</a:t>
            </a:r>
            <a:endParaRPr lang="fr-FR" sz="2400" dirty="0" smtClean="0">
              <a:solidFill>
                <a:schemeClr val="tx1"/>
              </a:solidFill>
            </a:endParaRP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U = 400v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COS f = O,8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I= </a:t>
            </a:r>
            <a:r>
              <a:rPr lang="fr-FR" sz="2400" dirty="0" smtClean="0">
                <a:solidFill>
                  <a:schemeClr val="tx1"/>
                </a:solidFill>
              </a:rPr>
              <a:t>3,9A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7143768" y="2000240"/>
            <a:ext cx="1285884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3714744" y="3143248"/>
            <a:ext cx="4643470" cy="15001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3786182" y="3286124"/>
            <a:ext cx="357190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/>
          <p:cNvSpPr/>
          <p:nvPr/>
        </p:nvSpPr>
        <p:spPr>
          <a:xfrm>
            <a:off x="4143372" y="3357562"/>
            <a:ext cx="3357586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7500958" y="3286124"/>
            <a:ext cx="642942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3500430" y="785794"/>
            <a:ext cx="1785950" cy="4001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REF : LS1 D32</a:t>
            </a:r>
            <a:endParaRPr lang="fr-FR" sz="2000" b="1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4500562" y="2428868"/>
            <a:ext cx="714380" cy="10715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3071802" y="128586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CARTOUCHE FUSIBLE 10x38</a:t>
            </a:r>
            <a:endParaRPr lang="fr-FR" b="1" dirty="0"/>
          </a:p>
        </p:txBody>
      </p:sp>
      <p:sp>
        <p:nvSpPr>
          <p:cNvPr id="15" name="Flèche vers le bas 14"/>
          <p:cNvSpPr/>
          <p:nvPr/>
        </p:nvSpPr>
        <p:spPr>
          <a:xfrm>
            <a:off x="4714876" y="2928934"/>
            <a:ext cx="285752" cy="357190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8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8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3" grpId="0" animBg="1"/>
      <p:bldP spid="14" grpId="0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" y="1281113"/>
            <a:ext cx="817245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285984" y="428604"/>
            <a:ext cx="46971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/>
              <a:t>La référence des cartouches fusibles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714612" y="928670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CARTOUCHE FUSIBLE 10x38 de type </a:t>
            </a:r>
            <a:r>
              <a:rPr lang="fr-FR" b="1" dirty="0" err="1" smtClean="0"/>
              <a:t>aM</a:t>
            </a:r>
            <a:endParaRPr lang="fr-FR" b="1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6929454" y="857232"/>
            <a:ext cx="1714512" cy="150019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P = </a:t>
            </a:r>
            <a:r>
              <a:rPr lang="fr-FR" sz="2400" dirty="0" smtClean="0">
                <a:solidFill>
                  <a:schemeClr val="tx1"/>
                </a:solidFill>
              </a:rPr>
              <a:t>2200w</a:t>
            </a:r>
            <a:endParaRPr lang="fr-FR" sz="2400" dirty="0" smtClean="0">
              <a:solidFill>
                <a:schemeClr val="tx1"/>
              </a:solidFill>
            </a:endParaRP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U = 400v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COS f = O,8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I= </a:t>
            </a:r>
            <a:r>
              <a:rPr lang="fr-FR" sz="2400" dirty="0" smtClean="0">
                <a:solidFill>
                  <a:schemeClr val="tx1"/>
                </a:solidFill>
              </a:rPr>
              <a:t>3,9A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857620" y="1428736"/>
            <a:ext cx="1857388" cy="500066"/>
          </a:xfrm>
          <a:prstGeom prst="wedgeRoundRectCallout">
            <a:avLst>
              <a:gd name="adj1" fmla="val 83928"/>
              <a:gd name="adj2" fmla="val -76819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Circuit puissance moteur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642910" y="2143116"/>
            <a:ext cx="5572164" cy="35004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2643174" y="928670"/>
            <a:ext cx="2857520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1643042" y="3571876"/>
            <a:ext cx="4572032" cy="16430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7215206" y="2000240"/>
            <a:ext cx="1143008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3857620" y="3571876"/>
            <a:ext cx="1857388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3786182" y="1428736"/>
            <a:ext cx="1714512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REF : DF2 </a:t>
            </a:r>
            <a:r>
              <a:rPr lang="fr-FR" b="1" dirty="0" smtClean="0"/>
              <a:t>CA04</a:t>
            </a:r>
            <a:endParaRPr lang="fr-FR" b="1" dirty="0"/>
          </a:p>
        </p:txBody>
      </p:sp>
      <p:sp>
        <p:nvSpPr>
          <p:cNvPr id="15" name="Flèche droite 14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0.00017 0.0842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3" grpId="2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214414" y="714356"/>
          <a:ext cx="7143800" cy="5357843"/>
        </p:xfrm>
        <a:graphic>
          <a:graphicData uri="http://schemas.openxmlformats.org/drawingml/2006/table">
            <a:tbl>
              <a:tblPr/>
              <a:tblGrid>
                <a:gridCol w="5770410"/>
                <a:gridCol w="1373390"/>
              </a:tblGrid>
              <a:tr h="588347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b="1" dirty="0">
                        <a:latin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latin typeface="Times New Roman"/>
                        </a:rPr>
                        <a:t>PRET OU SORTIE DE MAGASIN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04106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Nom du demandeur :………………………………………..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Classe : ……………………………………………………….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Date : ………………………..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Désignations : 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Quantité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CONTACTEUR puissance tripolaire, bobine 24V~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REF : LC1 D09 B7</a:t>
                      </a: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RELAIS THERMIQUE 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REF :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LRD08</a:t>
                      </a: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SECTIONNEUR PORTE FUSIBLE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REF : LS1 D32</a:t>
                      </a: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CARTOUCHE FUSIBLE 10x38 </a:t>
                      </a:r>
                      <a:r>
                        <a:rPr lang="fr-FR" sz="1200" dirty="0" err="1" smtClean="0">
                          <a:latin typeface="Arial"/>
                          <a:ea typeface="Times New Roman"/>
                          <a:cs typeface="Times New Roman"/>
                        </a:rPr>
                        <a:t>aM</a:t>
                      </a: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4A 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REF : DF2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CA04</a:t>
                      </a: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285984" y="142852"/>
            <a:ext cx="448392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Compléter la demande de sortie magasin</a:t>
            </a:r>
            <a:endParaRPr kumimoji="0" lang="fr-FR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85852" y="2612572"/>
            <a:ext cx="4759789" cy="1734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7030810" y="2584676"/>
            <a:ext cx="357190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285852" y="2857496"/>
            <a:ext cx="4727131" cy="1898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7030810" y="2840486"/>
            <a:ext cx="357190" cy="159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285852" y="3102430"/>
            <a:ext cx="4714908" cy="183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7030810" y="3104467"/>
            <a:ext cx="357190" cy="1612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285852" y="3357562"/>
            <a:ext cx="4714908" cy="191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7011762" y="3356885"/>
            <a:ext cx="357190" cy="1809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714356"/>
            <a:ext cx="131445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785794"/>
            <a:ext cx="12668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642918"/>
            <a:ext cx="146685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1142984"/>
            <a:ext cx="8096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Flèche droite 17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6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1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44" y="214290"/>
            <a:ext cx="85011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Suite à une intervention de maintenance corrective, nous allons effectuer la commande d’un transformateur et de ses protections afin d’effectuer le dépannage.</a:t>
            </a:r>
            <a:endParaRPr kumimoji="0" lang="fr-FR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5786" y="1285860"/>
            <a:ext cx="5643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1) </a:t>
            </a:r>
            <a:r>
              <a:rPr lang="fr-FR" dirty="0"/>
              <a:t>Le circuit de commande consomme </a:t>
            </a:r>
            <a:r>
              <a:rPr lang="fr-FR" b="1" dirty="0" smtClean="0"/>
              <a:t>0,8A</a:t>
            </a:r>
            <a:r>
              <a:rPr lang="fr-FR" dirty="0" smtClean="0"/>
              <a:t> </a:t>
            </a:r>
            <a:r>
              <a:rPr lang="fr-FR" dirty="0"/>
              <a:t>sous </a:t>
            </a:r>
            <a:r>
              <a:rPr lang="fr-FR" b="1" dirty="0" smtClean="0"/>
              <a:t>24</a:t>
            </a:r>
            <a:r>
              <a:rPr lang="fr-FR" b="1" dirty="0" smtClean="0"/>
              <a:t>v</a:t>
            </a:r>
            <a:endParaRPr lang="fr-FR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285852" y="1857364"/>
            <a:ext cx="60722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a)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Calculer la puissance du transformateur à l’aide de la formule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S=U x I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786050" y="2428868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 = U x I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786050" y="3000372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 =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24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x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0,8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786050" y="3571876"/>
            <a:ext cx="1857388" cy="46166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 =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19,2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VA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lèche droite 17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071546"/>
            <a:ext cx="371026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071538" y="571480"/>
            <a:ext cx="78581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b)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Donner la référence du transformateur à l’aide de la documentation LEGRAND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28926" y="2786058"/>
            <a:ext cx="1857388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714620"/>
            <a:ext cx="402907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à coins arrondis 7"/>
          <p:cNvSpPr/>
          <p:nvPr/>
        </p:nvSpPr>
        <p:spPr>
          <a:xfrm>
            <a:off x="3071802" y="3571876"/>
            <a:ext cx="1785950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357290" y="857232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Circuit de commande sous </a:t>
            </a:r>
            <a:r>
              <a:rPr lang="fr-FR" dirty="0" smtClean="0"/>
              <a:t>24</a:t>
            </a:r>
            <a:r>
              <a:rPr lang="fr-FR" dirty="0" smtClean="0"/>
              <a:t>V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4429124" y="857232"/>
            <a:ext cx="1500198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S =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19,2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VA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/>
          <p:nvPr/>
        </p:nvCxnSpPr>
        <p:spPr>
          <a:xfrm>
            <a:off x="3714744" y="5357826"/>
            <a:ext cx="42862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071934" y="2214554"/>
            <a:ext cx="1357322" cy="35719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Réf : 428 </a:t>
            </a:r>
            <a:r>
              <a:rPr lang="fr-FR" b="1" dirty="0" smtClean="0">
                <a:solidFill>
                  <a:schemeClr val="tx1"/>
                </a:solidFill>
              </a:rPr>
              <a:t>70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4" name="Flèche droite 13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509 L -0.00069 0.328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8" grpId="0" animBg="1"/>
      <p:bldP spid="9" grpId="0"/>
      <p:bldP spid="10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285852" y="214290"/>
            <a:ext cx="28777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250" algn="l"/>
              </a:tabLst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2) Etude des protections</a:t>
            </a:r>
            <a:endParaRPr kumimoji="0" lang="fr-FR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472" y="785794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a)En sachant que le porte fusible du secondaire porte la référence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DF8 1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fr-FR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Schneider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), donner la référence du fusible à utiliser.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643438" y="857232"/>
            <a:ext cx="1214446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vers le bas 6"/>
          <p:cNvSpPr/>
          <p:nvPr/>
        </p:nvSpPr>
        <p:spPr>
          <a:xfrm>
            <a:off x="5072066" y="1142984"/>
            <a:ext cx="357190" cy="785818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357554" y="1928802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Fusible à fusion rapide type </a:t>
            </a:r>
            <a:r>
              <a:rPr lang="fr-FR" b="1" dirty="0" err="1" smtClean="0"/>
              <a:t>Gg</a:t>
            </a:r>
            <a:endParaRPr lang="fr-FR" b="1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7858148" y="785794"/>
            <a:ext cx="85725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428868"/>
            <a:ext cx="713422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Flèche droite 11"/>
          <p:cNvSpPr/>
          <p:nvPr/>
        </p:nvSpPr>
        <p:spPr>
          <a:xfrm rot="10800000">
            <a:off x="3286116" y="3929066"/>
            <a:ext cx="1428760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2143108" y="3143248"/>
            <a:ext cx="1071570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4857752" y="3857628"/>
            <a:ext cx="642942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  <p:bldP spid="7" grpId="1" animBg="1"/>
      <p:bldP spid="8" grpId="0"/>
      <p:bldP spid="9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285852" y="214290"/>
            <a:ext cx="28777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250" algn="l"/>
              </a:tabLst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2) Etude des protections</a:t>
            </a:r>
            <a:endParaRPr kumimoji="0" lang="fr-FR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472" y="785794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a)En sachant que le porte fusible du secondaire porte la référence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DF8 1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fr-FR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Schneider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), donner la référence du fusible à utiliser.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000100" y="1500174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Fusible à fusion rapide type </a:t>
            </a:r>
            <a:r>
              <a:rPr lang="fr-FR" b="1" dirty="0" err="1" smtClean="0"/>
              <a:t>Gg</a:t>
            </a:r>
            <a:r>
              <a:rPr lang="fr-FR" b="1" dirty="0" smtClean="0"/>
              <a:t>  8,5x31,5</a:t>
            </a:r>
            <a:endParaRPr lang="fr-FR" b="1" dirty="0"/>
          </a:p>
        </p:txBody>
      </p:sp>
      <p:sp>
        <p:nvSpPr>
          <p:cNvPr id="15" name="Rectangle 14"/>
          <p:cNvSpPr/>
          <p:nvPr/>
        </p:nvSpPr>
        <p:spPr>
          <a:xfrm>
            <a:off x="4929190" y="1500174"/>
            <a:ext cx="4053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Le circuit de commande consomme </a:t>
            </a:r>
            <a:r>
              <a:rPr lang="fr-FR" b="1" dirty="0" smtClean="0"/>
              <a:t>0,8A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214554"/>
            <a:ext cx="67818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à coins arrondis 15"/>
          <p:cNvSpPr/>
          <p:nvPr/>
        </p:nvSpPr>
        <p:spPr>
          <a:xfrm>
            <a:off x="2500298" y="4000504"/>
            <a:ext cx="3143272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3286116" y="1928802"/>
            <a:ext cx="2000264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Réf : DF2BN0100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71538" y="0"/>
            <a:ext cx="73581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76250" algn="l"/>
              </a:tabLst>
            </a:pPr>
            <a:r>
              <a:rPr lang="fr-FR" sz="1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b)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Calculer l’intensité consommée au primaire à l’aide de la formule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S= U x I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57290" y="357166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Porte fusible primaire </a:t>
            </a:r>
            <a:r>
              <a:rPr lang="fr-FR" b="1" dirty="0" smtClean="0"/>
              <a:t>DF8 </a:t>
            </a:r>
            <a:r>
              <a:rPr lang="fr-FR" b="1" dirty="0" smtClean="0"/>
              <a:t>2</a:t>
            </a:r>
            <a:endParaRPr lang="fr-FR" b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402907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0741" y="1071546"/>
            <a:ext cx="5223259" cy="273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à coins arrondis 8"/>
          <p:cNvSpPr/>
          <p:nvPr/>
        </p:nvSpPr>
        <p:spPr>
          <a:xfrm>
            <a:off x="1357290" y="428604"/>
            <a:ext cx="2928958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6572264" y="2571744"/>
            <a:ext cx="500066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gauche 11"/>
          <p:cNvSpPr/>
          <p:nvPr/>
        </p:nvSpPr>
        <p:spPr>
          <a:xfrm>
            <a:off x="6072198" y="2643182"/>
            <a:ext cx="500066" cy="142876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57818" y="2571744"/>
            <a:ext cx="714380" cy="2143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3143240" y="4214818"/>
            <a:ext cx="2500330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Ph+Ph </a:t>
            </a:r>
            <a:r>
              <a:rPr lang="fr-FR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fr-FR" b="1" dirty="0" smtClean="0">
                <a:solidFill>
                  <a:schemeClr val="tx1"/>
                </a:solidFill>
                <a:sym typeface="Wingdings" pitchFamily="2" charset="2"/>
              </a:rPr>
              <a:t>U </a:t>
            </a:r>
            <a:r>
              <a:rPr lang="fr-FR" b="1" dirty="0" smtClean="0">
                <a:solidFill>
                  <a:schemeClr val="tx1"/>
                </a:solidFill>
                <a:sym typeface="Wingdings" pitchFamily="2" charset="2"/>
              </a:rPr>
              <a:t>=400v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642910" y="1928802"/>
            <a:ext cx="1214446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3214678" y="4857760"/>
            <a:ext cx="2428892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 </a:t>
            </a:r>
            <a:r>
              <a:rPr lang="fr-FR" b="1" dirty="0" smtClean="0">
                <a:solidFill>
                  <a:schemeClr val="tx1"/>
                </a:solidFill>
              </a:rPr>
              <a:t>=40VA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71538" y="0"/>
            <a:ext cx="73581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76250" algn="l"/>
              </a:tabLst>
            </a:pPr>
            <a:r>
              <a:rPr lang="fr-FR" sz="1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b)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Calculer l’intensité consommée au primaire à l’aide de la formule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S= U x I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57290" y="357166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Porte fusible primaire </a:t>
            </a:r>
            <a:r>
              <a:rPr lang="fr-FR" b="1" dirty="0" smtClean="0"/>
              <a:t>DF8 1N</a:t>
            </a:r>
            <a:endParaRPr lang="fr-FR" b="1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1142976" y="1142984"/>
            <a:ext cx="2500330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sym typeface="Wingdings" pitchFamily="2" charset="2"/>
              </a:rPr>
              <a:t>U = </a:t>
            </a:r>
            <a:r>
              <a:rPr lang="fr-FR" b="1" dirty="0" smtClean="0">
                <a:solidFill>
                  <a:schemeClr val="tx1"/>
                </a:solidFill>
                <a:sym typeface="Wingdings" pitchFamily="2" charset="2"/>
              </a:rPr>
              <a:t>400v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4500562" y="1142984"/>
            <a:ext cx="2428892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 = </a:t>
            </a:r>
            <a:r>
              <a:rPr lang="fr-FR" b="1" dirty="0" smtClean="0">
                <a:solidFill>
                  <a:schemeClr val="tx1"/>
                </a:solidFill>
              </a:rPr>
              <a:t>40 </a:t>
            </a:r>
            <a:r>
              <a:rPr lang="fr-FR" b="1" dirty="0" smtClean="0">
                <a:solidFill>
                  <a:schemeClr val="tx1"/>
                </a:solidFill>
              </a:rPr>
              <a:t>VA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143240" y="2214554"/>
            <a:ext cx="1857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S = U  x I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214678" y="3000372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 = 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929058" y="2786058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S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929058" y="3214686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U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Connecteur droit 22"/>
          <p:cNvCxnSpPr>
            <a:stCxn id="18" idx="3"/>
          </p:cNvCxnSpPr>
          <p:nvPr/>
        </p:nvCxnSpPr>
        <p:spPr>
          <a:xfrm>
            <a:off x="3786182" y="3200427"/>
            <a:ext cx="642942" cy="1425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3214678" y="3929066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 = 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929058" y="3714752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40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929058" y="4143380"/>
            <a:ext cx="714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400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cteur droit 26"/>
          <p:cNvCxnSpPr>
            <a:stCxn id="24" idx="3"/>
          </p:cNvCxnSpPr>
          <p:nvPr/>
        </p:nvCxnSpPr>
        <p:spPr>
          <a:xfrm>
            <a:off x="3786182" y="4129121"/>
            <a:ext cx="642942" cy="1425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3286116" y="4786322"/>
            <a:ext cx="1500198" cy="4001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 =  0,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A 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6" grpId="0"/>
      <p:bldP spid="18" grpId="0"/>
      <p:bldP spid="20" grpId="0"/>
      <p:bldP spid="21" grpId="0"/>
      <p:bldP spid="24" grpId="0"/>
      <p:bldP spid="25" grpId="0"/>
      <p:bldP spid="26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5786" y="500042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/>
              <a:t>En sachant que le(s) porte(s) fusible(s) du primaire porte la référence </a:t>
            </a:r>
          </a:p>
          <a:p>
            <a:r>
              <a:rPr lang="fr-FR" b="1" dirty="0" smtClean="0"/>
              <a:t>DF8 </a:t>
            </a:r>
            <a:r>
              <a:rPr lang="fr-FR" b="1" dirty="0" smtClean="0"/>
              <a:t>2</a:t>
            </a:r>
            <a:r>
              <a:rPr lang="fr-FR" b="1" dirty="0" smtClean="0"/>
              <a:t> </a:t>
            </a:r>
            <a:r>
              <a:rPr lang="fr-FR" dirty="0" smtClean="0"/>
              <a:t>Donner </a:t>
            </a:r>
            <a:r>
              <a:rPr lang="fr-FR" dirty="0"/>
              <a:t>la référence du ou des fusibles à utiliser.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143116"/>
            <a:ext cx="5223259" cy="273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à coins arrondis 5"/>
          <p:cNvSpPr/>
          <p:nvPr/>
        </p:nvSpPr>
        <p:spPr>
          <a:xfrm>
            <a:off x="785786" y="785794"/>
            <a:ext cx="642942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4786314" y="3714752"/>
            <a:ext cx="571504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2786050" y="2571744"/>
            <a:ext cx="1000132" cy="8572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3071802" y="128586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Cartouche fusible </a:t>
            </a:r>
            <a:r>
              <a:rPr lang="fr-FR" b="1" dirty="0" smtClean="0"/>
              <a:t>8,5x31,5</a:t>
            </a:r>
            <a:endParaRPr lang="fr-FR" b="1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3571868" y="500042"/>
            <a:ext cx="2000264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5786446" y="128586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Fusion lente </a:t>
            </a:r>
            <a:r>
              <a:rPr lang="fr-FR" b="1" dirty="0" smtClean="0"/>
              <a:t>Am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/>
      <p:bldP spid="10" grpId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5786" y="500042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/>
              <a:t>En sachant que le(s) porte(s) fusible(s) du primaire porte la référence </a:t>
            </a:r>
          </a:p>
          <a:p>
            <a:r>
              <a:rPr lang="fr-FR" b="1" dirty="0" smtClean="0"/>
              <a:t>DF8 </a:t>
            </a:r>
            <a:r>
              <a:rPr lang="fr-FR" b="1" dirty="0" smtClean="0"/>
              <a:t>2 </a:t>
            </a:r>
            <a:r>
              <a:rPr lang="fr-FR" dirty="0" smtClean="0"/>
              <a:t>Donner </a:t>
            </a:r>
            <a:r>
              <a:rPr lang="fr-FR" dirty="0"/>
              <a:t>la référence du ou des fusibles à utiliser.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000232" y="128586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Cartouche fusible </a:t>
            </a:r>
            <a:r>
              <a:rPr lang="fr-FR" b="1" dirty="0" smtClean="0"/>
              <a:t>8,5x31,5</a:t>
            </a:r>
            <a:endParaRPr lang="fr-FR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4714876" y="128586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Fusion lente </a:t>
            </a:r>
            <a:r>
              <a:rPr lang="fr-FR" b="1" dirty="0" smtClean="0"/>
              <a:t>Am</a:t>
            </a:r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6572264" y="1285860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I = </a:t>
            </a:r>
            <a:r>
              <a:rPr lang="fr-FR" b="1" dirty="0" smtClean="0"/>
              <a:t>0,1A</a:t>
            </a:r>
            <a:endParaRPr lang="fr-FR" b="1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963" y="1890713"/>
            <a:ext cx="822007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à coins arrondis 12"/>
          <p:cNvSpPr/>
          <p:nvPr/>
        </p:nvSpPr>
        <p:spPr>
          <a:xfrm>
            <a:off x="3714744" y="3929066"/>
            <a:ext cx="2286016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3571868" y="1714488"/>
            <a:ext cx="1857388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Réf : DF2 BA0100</a:t>
            </a:r>
            <a:endParaRPr lang="fr-FR" b="1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6572264" y="1285860"/>
            <a:ext cx="1071570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000100" y="214290"/>
            <a:ext cx="39290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3)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Compléter le bon de sortie magasin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857224" y="714352"/>
          <a:ext cx="7786742" cy="5357853"/>
        </p:xfrm>
        <a:graphic>
          <a:graphicData uri="http://schemas.openxmlformats.org/drawingml/2006/table">
            <a:tbl>
              <a:tblPr/>
              <a:tblGrid>
                <a:gridCol w="6289747"/>
                <a:gridCol w="1496995"/>
              </a:tblGrid>
              <a:tr h="43208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b="1" dirty="0">
                        <a:latin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latin typeface="Times New Roman"/>
                        </a:rPr>
                        <a:t>PRET OU SORTIE DE MAGASIN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3700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Nom du demandeur :………………………………………..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Classe : ……………………………………………………….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Date : ………………………..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Désignations : 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Quantité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Transformateur 230/48V 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REF  :  428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70</a:t>
                      </a: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Fusible</a:t>
                      </a:r>
                      <a:r>
                        <a:rPr lang="fr-FR" sz="1200" baseline="0" dirty="0" smtClean="0">
                          <a:latin typeface="Arial"/>
                          <a:ea typeface="Times New Roman"/>
                          <a:cs typeface="Times New Roman"/>
                        </a:rPr>
                        <a:t> type </a:t>
                      </a:r>
                      <a:r>
                        <a:rPr lang="fr-FR" sz="1200" baseline="0" dirty="0" err="1" smtClean="0">
                          <a:latin typeface="Arial"/>
                          <a:ea typeface="Times New Roman"/>
                          <a:cs typeface="Times New Roman"/>
                        </a:rPr>
                        <a:t>aM</a:t>
                      </a:r>
                      <a:r>
                        <a:rPr lang="fr-FR" sz="1200" baseline="0" dirty="0" smtClean="0">
                          <a:latin typeface="Arial"/>
                          <a:ea typeface="Times New Roman"/>
                          <a:cs typeface="Times New Roman"/>
                        </a:rPr>
                        <a:t>  8,5 x 31,5  1A   </a:t>
                      </a:r>
                      <a:r>
                        <a:rPr lang="fr-FR" sz="1200" b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REF :  DF2 BA0100</a:t>
                      </a: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Fusible</a:t>
                      </a:r>
                      <a:r>
                        <a:rPr lang="fr-FR" sz="1200" baseline="0" dirty="0" smtClean="0">
                          <a:latin typeface="Arial"/>
                          <a:ea typeface="Times New Roman"/>
                          <a:cs typeface="Times New Roman"/>
                        </a:rPr>
                        <a:t> type </a:t>
                      </a:r>
                      <a:r>
                        <a:rPr lang="fr-FR" sz="1200" baseline="0" dirty="0" err="1" smtClean="0">
                          <a:latin typeface="Arial"/>
                          <a:ea typeface="Times New Roman"/>
                          <a:cs typeface="Times New Roman"/>
                        </a:rPr>
                        <a:t>gG</a:t>
                      </a:r>
                      <a:r>
                        <a:rPr lang="fr-FR" sz="1200" baseline="0" dirty="0" smtClean="0">
                          <a:latin typeface="Arial"/>
                          <a:ea typeface="Times New Roman"/>
                          <a:cs typeface="Times New Roman"/>
                        </a:rPr>
                        <a:t>  8,5 x 31,5  1A   </a:t>
                      </a:r>
                      <a:r>
                        <a:rPr lang="fr-FR" sz="1200" b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REF :  DF2 BN0100</a:t>
                      </a:r>
                      <a:endParaRPr lang="fr-FR" sz="12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928662" y="2500306"/>
            <a:ext cx="3071834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215206" y="2500306"/>
            <a:ext cx="214314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928662" y="3000372"/>
            <a:ext cx="3643338" cy="1864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7215206" y="2786058"/>
            <a:ext cx="254186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928662" y="2764970"/>
            <a:ext cx="3643338" cy="1415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7228114" y="3004456"/>
            <a:ext cx="169840" cy="138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2450"/>
            <a:ext cx="9029700" cy="630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0"/>
            <a:ext cx="8858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Etablir sur les folios  des circuits de puissance et de commande les schémas  de la pompe de lubrification (celle-ci ne peut fonctionner que si le moteur de broche est en fonctionnement)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5072066" y="1214422"/>
            <a:ext cx="15001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215074" y="5572140"/>
            <a:ext cx="571504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" y="304800"/>
            <a:ext cx="904875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7786710" y="1142984"/>
            <a:ext cx="1071570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677</Words>
  <Application>Microsoft Office PowerPoint</Application>
  <PresentationFormat>Affichage à l'écran (4:3)</PresentationFormat>
  <Paragraphs>149</Paragraphs>
  <Slides>20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26</cp:revision>
  <dcterms:created xsi:type="dcterms:W3CDTF">2008-10-06T13:16:07Z</dcterms:created>
  <dcterms:modified xsi:type="dcterms:W3CDTF">2008-10-20T15:56:15Z</dcterms:modified>
</cp:coreProperties>
</file>