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71" autoAdjust="0"/>
    <p:restoredTop sz="94660"/>
  </p:normalViewPr>
  <p:slideViewPr>
    <p:cSldViewPr>
      <p:cViewPr varScale="1">
        <p:scale>
          <a:sx n="53" d="100"/>
          <a:sy n="53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F7B9A-A984-4A19-B7C9-216C11F1936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0CA09-C8C8-4F5E-A6C9-5AC4063F94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0CA09-C8C8-4F5E-A6C9-5AC4063F9483}" type="slidenum">
              <a:rPr lang="fr-FR" smtClean="0"/>
              <a:pPr/>
              <a:t>26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4C201-0DD0-4ED4-B780-D79AA1300992}" type="datetimeFigureOut">
              <a:rPr lang="fr-FR" smtClean="0"/>
              <a:pPr/>
              <a:t>06/11/2008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6B0C5-4DDB-4944-A03E-C2DCF215672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illustratio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071678"/>
            <a:ext cx="5348262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8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57166"/>
            <a:ext cx="8763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images_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9586" y="357166"/>
            <a:ext cx="8763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857488" y="500042"/>
            <a:ext cx="30718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MALAXEUR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strip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74"/>
            <a:ext cx="9144000" cy="18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 rot="19294652">
            <a:off x="3500430" y="3429000"/>
            <a:ext cx="2143140" cy="78581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CORRECTION</a:t>
            </a:r>
            <a:endParaRPr lang="fr-FR" sz="2400" b="1" dirty="0"/>
          </a:p>
        </p:txBody>
      </p:sp>
      <p:sp>
        <p:nvSpPr>
          <p:cNvPr id="11" name="Flèche droite 10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4375" y="1500174"/>
            <a:ext cx="4619625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214422"/>
            <a:ext cx="398145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88582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 couvercle du malaxeur peut monter et descendre par cons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quent, le moteur M2 est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deux sens de rotation.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Compl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ter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encre noire et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la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gle en vous aidant du sch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 unifilaire la partie puissance de ce moteur en indiquant le rep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rage des bornes et toutes les protections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quates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la 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curit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des biens et personnes.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43042" y="2408663"/>
            <a:ext cx="2071702" cy="806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000232" y="4839629"/>
            <a:ext cx="1144412" cy="635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6215074" y="2571744"/>
            <a:ext cx="1643074" cy="2928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6357950" y="2786058"/>
            <a:ext cx="1071570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4214810" y="2285992"/>
            <a:ext cx="1714512" cy="571504"/>
          </a:xfrm>
          <a:prstGeom prst="wedgeRoundRectCallout">
            <a:avLst>
              <a:gd name="adj1" fmla="val 93135"/>
              <a:gd name="adj2" fmla="val 96785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DISJONCTEUR MAGNETIQUE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0"/>
            <a:ext cx="191452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Connecteur droit 13"/>
          <p:cNvCxnSpPr/>
          <p:nvPr/>
        </p:nvCxnSpPr>
        <p:spPr>
          <a:xfrm rot="10800000">
            <a:off x="4857752" y="785794"/>
            <a:ext cx="185738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6572264" y="4286256"/>
            <a:ext cx="71438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4286248" y="3929066"/>
            <a:ext cx="1500198" cy="714380"/>
          </a:xfrm>
          <a:prstGeom prst="wedgeRoundRectCallout">
            <a:avLst>
              <a:gd name="adj1" fmla="val 100345"/>
              <a:gd name="adj2" fmla="val 36595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RELAIS THERMIQUE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2396" y="642918"/>
            <a:ext cx="124777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Flèche droite 18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5" grpId="0" animBg="1"/>
      <p:bldP spid="15" grpId="1" animBg="1"/>
      <p:bldP spid="16" grpId="0" animBg="1"/>
      <p:bldP spid="16" grpId="1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14282" y="142852"/>
            <a:ext cx="8358246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 moteur du malaxeur ainsi que son variateur de vitesse sont aliment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le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seau par 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interm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diaire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un onduleur de secours.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Compl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ter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encre noire et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la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gle (en vous aidant du sch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 unifilaire) le sch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 de puissance du malaxeur.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57300"/>
            <a:ext cx="3486150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1714488"/>
            <a:ext cx="4619625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à coins arrondis 6"/>
          <p:cNvSpPr/>
          <p:nvPr/>
        </p:nvSpPr>
        <p:spPr>
          <a:xfrm>
            <a:off x="4429124" y="2714620"/>
            <a:ext cx="1643074" cy="2928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285860"/>
            <a:ext cx="4048125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Flèche droite 8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71472" y="142852"/>
            <a:ext cx="81439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 tableau ci - dessous concerne les moteurs du malaxeur et du couvercle.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Compl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ter ce tableau en indiquant pour chacun des moteurs le couplage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effectuer en fonction de la tension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alimentation indiqu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500166" y="1857364"/>
          <a:ext cx="5849620" cy="1550670"/>
        </p:xfrm>
        <a:graphic>
          <a:graphicData uri="http://schemas.openxmlformats.org/drawingml/2006/table">
            <a:tbl>
              <a:tblPr/>
              <a:tblGrid>
                <a:gridCol w="1949450"/>
                <a:gridCol w="1950085"/>
                <a:gridCol w="1950085"/>
              </a:tblGrid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Arial"/>
                          <a:ea typeface="Calibri"/>
                          <a:cs typeface="Times New Roman"/>
                        </a:rPr>
                        <a:t>Moteur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Arial"/>
                          <a:ea typeface="Calibri"/>
                          <a:cs typeface="Times New Roman"/>
                        </a:rPr>
                        <a:t>Alimentation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Arial"/>
                          <a:ea typeface="Calibri"/>
                          <a:cs typeface="Times New Roman"/>
                        </a:rPr>
                        <a:t>Malaxeur M1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Arial"/>
                          <a:ea typeface="Calibri"/>
                          <a:cs typeface="Times New Roman"/>
                        </a:rPr>
                        <a:t>230/400v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Arial"/>
                          <a:ea typeface="Calibri"/>
                          <a:cs typeface="Times New Roman"/>
                        </a:rPr>
                        <a:t>Couvercle M2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Arial"/>
                          <a:ea typeface="Calibri"/>
                          <a:cs typeface="Times New Roman"/>
                        </a:rPr>
                        <a:t>230 / 400v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Arial"/>
                          <a:ea typeface="Calibri"/>
                          <a:cs typeface="Times New Roman"/>
                        </a:rPr>
                        <a:t>230v entre phase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Arial"/>
                          <a:ea typeface="Calibri"/>
                          <a:cs typeface="Times New Roman"/>
                        </a:rPr>
                        <a:t>400v entre phase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à coins arrondis 5"/>
          <p:cNvSpPr/>
          <p:nvPr/>
        </p:nvSpPr>
        <p:spPr>
          <a:xfrm>
            <a:off x="1714480" y="2500306"/>
            <a:ext cx="50006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3929058" y="2071678"/>
            <a:ext cx="50006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à angle droit 7"/>
          <p:cNvSpPr/>
          <p:nvPr/>
        </p:nvSpPr>
        <p:spPr>
          <a:xfrm>
            <a:off x="2357422" y="2428868"/>
            <a:ext cx="1857388" cy="214314"/>
          </a:xfrm>
          <a:prstGeom prst="bent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143372" y="1000108"/>
            <a:ext cx="1500198" cy="500066"/>
          </a:xfrm>
          <a:prstGeom prst="wedgeRoundRectCallout">
            <a:avLst>
              <a:gd name="adj1" fmla="val -42133"/>
              <a:gd name="adj2" fmla="val 17831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Couplage triangle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714744" y="2428868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TRIANGLE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1785918" y="3000372"/>
            <a:ext cx="50006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à angle droit 11"/>
          <p:cNvSpPr/>
          <p:nvPr/>
        </p:nvSpPr>
        <p:spPr>
          <a:xfrm>
            <a:off x="2285984" y="2357430"/>
            <a:ext cx="4500594" cy="857256"/>
          </a:xfrm>
          <a:prstGeom prst="bentUpArrow">
            <a:avLst>
              <a:gd name="adj1" fmla="val 12302"/>
              <a:gd name="adj2" fmla="val 23095"/>
              <a:gd name="adj3" fmla="val 2500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6286512" y="2071678"/>
            <a:ext cx="50006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6500826" y="1000108"/>
            <a:ext cx="1500198" cy="500066"/>
          </a:xfrm>
          <a:prstGeom prst="wedgeRoundRectCallout">
            <a:avLst>
              <a:gd name="adj1" fmla="val -42133"/>
              <a:gd name="adj2" fmla="val 17831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Couplage </a:t>
            </a:r>
            <a:r>
              <a:rPr lang="fr-FR" dirty="0" err="1" smtClean="0">
                <a:solidFill>
                  <a:schemeClr val="tx1"/>
                </a:solidFill>
              </a:rPr>
              <a:t>etoile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929322" y="300037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ETOILE</a:t>
            </a:r>
            <a:endParaRPr lang="fr-FR" dirty="0"/>
          </a:p>
        </p:txBody>
      </p:sp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1357290" y="5929330"/>
          <a:ext cx="5849620" cy="245364"/>
        </p:xfrm>
        <a:graphic>
          <a:graphicData uri="http://schemas.openxmlformats.org/drawingml/2006/table">
            <a:tbl>
              <a:tblPr/>
              <a:tblGrid>
                <a:gridCol w="2924810"/>
                <a:gridCol w="292481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Arial"/>
                          <a:ea typeface="Calibri"/>
                          <a:cs typeface="Times New Roman"/>
                        </a:rPr>
                        <a:t>Moteur du malaxeur M1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Arial"/>
                          <a:ea typeface="Calibri"/>
                          <a:cs typeface="Times New Roman"/>
                        </a:rPr>
                        <a:t>Moteur du couvercle M2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57158" y="378619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Repr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senter pour chaque moteur les enroulements et les barrettes de couplage.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‘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Imag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143380"/>
            <a:ext cx="5848350" cy="1647825"/>
          </a:xfrm>
          <a:prstGeom prst="rect">
            <a:avLst/>
          </a:prstGeom>
          <a:noFill/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 rot="3601956">
            <a:off x="1650331" y="4827937"/>
            <a:ext cx="126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--</a:t>
            </a:r>
            <a:r>
              <a:rPr lang="fr-FR" dirty="0" err="1" smtClean="0"/>
              <a:t>cccccccc</a:t>
            </a:r>
            <a:r>
              <a:rPr lang="fr-FR" dirty="0" smtClean="0"/>
              <a:t>--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 rot="3601956">
            <a:off x="2201993" y="4811212"/>
            <a:ext cx="126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--</a:t>
            </a:r>
            <a:r>
              <a:rPr lang="fr-FR" dirty="0" err="1" smtClean="0"/>
              <a:t>cccccccc</a:t>
            </a:r>
            <a:r>
              <a:rPr lang="fr-FR" dirty="0" smtClean="0"/>
              <a:t>--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 rot="8350192">
            <a:off x="1725311" y="4871423"/>
            <a:ext cx="149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--</a:t>
            </a:r>
            <a:r>
              <a:rPr lang="fr-FR" dirty="0" err="1" smtClean="0"/>
              <a:t>cccccccccc</a:t>
            </a:r>
            <a:r>
              <a:rPr lang="fr-FR" dirty="0" smtClean="0"/>
              <a:t>--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 rot="3601956">
            <a:off x="4722164" y="4827939"/>
            <a:ext cx="126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--</a:t>
            </a:r>
            <a:r>
              <a:rPr lang="fr-FR" dirty="0" err="1" smtClean="0"/>
              <a:t>cccccccc</a:t>
            </a:r>
            <a:r>
              <a:rPr lang="fr-FR" dirty="0" smtClean="0"/>
              <a:t>--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 rot="3601956">
            <a:off x="5273826" y="4811214"/>
            <a:ext cx="126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--</a:t>
            </a:r>
            <a:r>
              <a:rPr lang="fr-FR" dirty="0" err="1" smtClean="0"/>
              <a:t>cccccccc</a:t>
            </a:r>
            <a:r>
              <a:rPr lang="fr-FR" dirty="0" smtClean="0"/>
              <a:t>--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 rot="8350192">
            <a:off x="4797144" y="4871425"/>
            <a:ext cx="149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--</a:t>
            </a:r>
            <a:r>
              <a:rPr lang="fr-FR" dirty="0" err="1" smtClean="0"/>
              <a:t>cccccccccc</a:t>
            </a:r>
            <a:r>
              <a:rPr lang="fr-FR" dirty="0" smtClean="0"/>
              <a:t>--</a:t>
            </a:r>
            <a:endParaRPr lang="fr-FR" dirty="0"/>
          </a:p>
        </p:txBody>
      </p:sp>
      <p:cxnSp>
        <p:nvCxnSpPr>
          <p:cNvPr id="29" name="Connecteur droit 28"/>
          <p:cNvCxnSpPr/>
          <p:nvPr/>
        </p:nvCxnSpPr>
        <p:spPr>
          <a:xfrm>
            <a:off x="2928926" y="3857628"/>
            <a:ext cx="1000132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286248" y="3857628"/>
            <a:ext cx="150019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lèche droite 31"/>
          <p:cNvSpPr/>
          <p:nvPr/>
        </p:nvSpPr>
        <p:spPr>
          <a:xfrm rot="7785327">
            <a:off x="2450549" y="3418412"/>
            <a:ext cx="1907856" cy="16405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à coins arrondis 32"/>
          <p:cNvSpPr/>
          <p:nvPr/>
        </p:nvSpPr>
        <p:spPr>
          <a:xfrm>
            <a:off x="1883229" y="4471305"/>
            <a:ext cx="71438" cy="107157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à coins arrondis 33"/>
          <p:cNvSpPr/>
          <p:nvPr/>
        </p:nvSpPr>
        <p:spPr>
          <a:xfrm>
            <a:off x="2445902" y="4493745"/>
            <a:ext cx="71438" cy="107157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à coins arrondis 34"/>
          <p:cNvSpPr/>
          <p:nvPr/>
        </p:nvSpPr>
        <p:spPr>
          <a:xfrm>
            <a:off x="3011959" y="4482860"/>
            <a:ext cx="71438" cy="107157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lèche droite 35"/>
          <p:cNvSpPr/>
          <p:nvPr/>
        </p:nvSpPr>
        <p:spPr>
          <a:xfrm rot="6812299">
            <a:off x="5777197" y="3712951"/>
            <a:ext cx="107153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4857752" y="5429264"/>
            <a:ext cx="857256" cy="14287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à coins arrondis 37"/>
          <p:cNvSpPr/>
          <p:nvPr/>
        </p:nvSpPr>
        <p:spPr>
          <a:xfrm>
            <a:off x="5500694" y="5429264"/>
            <a:ext cx="857256" cy="14287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Flèche droite 38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8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/>
      <p:bldP spid="17411" grpId="0"/>
      <p:bldP spid="22" grpId="0"/>
      <p:bldP spid="23" grpId="0"/>
      <p:bldP spid="24" grpId="0"/>
      <p:bldP spid="25" grpId="0"/>
      <p:bldP spid="26" grpId="0"/>
      <p:bldP spid="27" grpId="0"/>
      <p:bldP spid="32" grpId="0" animBg="1"/>
      <p:bldP spid="32" grpId="1" animBg="1"/>
      <p:bldP spid="33" grpId="0" animBg="1"/>
      <p:bldP spid="34" grpId="0" animBg="1"/>
      <p:bldP spid="35" grpId="0" animBg="1"/>
      <p:bldP spid="36" grpId="0" animBg="1"/>
      <p:bldP spid="36" grpId="1" animBg="1"/>
      <p:bldP spid="37" grpId="0" animBg="1"/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87154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semelle de la cuve de notre syst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 est chauff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 par 3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sistances de 250 W chacune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terminer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apr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le sch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 ci - dessous :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000108"/>
            <a:ext cx="299720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214942" y="1428736"/>
            <a:ext cx="1965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Le couplage réalisé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928794" y="4357694"/>
            <a:ext cx="1285884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500694" y="1928802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Couplage </a:t>
            </a:r>
            <a:r>
              <a:rPr lang="fr-FR" dirty="0" err="1" smtClean="0"/>
              <a:t>etoile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286248" y="2428868"/>
            <a:ext cx="3813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La tension aux bornes d’une résistance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1214414" y="1357298"/>
            <a:ext cx="1071570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rot="5400000">
            <a:off x="642910" y="3000372"/>
            <a:ext cx="3286148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1142976" y="1785926"/>
            <a:ext cx="571504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rot="5400000">
            <a:off x="35687" y="3464719"/>
            <a:ext cx="3357586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1714480" y="5143512"/>
            <a:ext cx="571504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rot="5400000" flipH="1" flipV="1">
            <a:off x="2214546" y="5072074"/>
            <a:ext cx="142876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4643438" y="2928934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Entre phase et neutre donc 230v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5000628" y="3429000"/>
            <a:ext cx="2480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La tension entre L1 et L2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500042"/>
            <a:ext cx="1427462" cy="208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9" name="Connecteur droit 28"/>
          <p:cNvCxnSpPr/>
          <p:nvPr/>
        </p:nvCxnSpPr>
        <p:spPr>
          <a:xfrm rot="10800000">
            <a:off x="1214414" y="1357298"/>
            <a:ext cx="4500594" cy="10715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10800000">
            <a:off x="1214414" y="1500174"/>
            <a:ext cx="4429156" cy="10001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4500562" y="571480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Neurochrome" pitchFamily="2" charset="0"/>
              </a:rPr>
              <a:t>400V</a:t>
            </a:r>
            <a:endParaRPr lang="fr-FR" b="1" dirty="0">
              <a:latin typeface="Neurochr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929190" y="4071942"/>
            <a:ext cx="2415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La tension entre L1 et N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5357818" y="3786190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400V</a:t>
            </a:r>
            <a:endParaRPr lang="fr-FR" dirty="0"/>
          </a:p>
        </p:txBody>
      </p:sp>
      <p:cxnSp>
        <p:nvCxnSpPr>
          <p:cNvPr id="36" name="Connecteur droit 35"/>
          <p:cNvCxnSpPr/>
          <p:nvPr/>
        </p:nvCxnSpPr>
        <p:spPr>
          <a:xfrm rot="10800000">
            <a:off x="1142976" y="1785926"/>
            <a:ext cx="4500594" cy="7143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4429124" y="50004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Neurochrome" pitchFamily="2" charset="0"/>
              </a:rPr>
              <a:t>230V</a:t>
            </a:r>
            <a:endParaRPr lang="fr-FR" b="1" dirty="0">
              <a:latin typeface="Neurochrome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5286380" y="457200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230V</a:t>
            </a:r>
            <a:endParaRPr lang="fr-FR" dirty="0"/>
          </a:p>
        </p:txBody>
      </p:sp>
      <p:sp>
        <p:nvSpPr>
          <p:cNvPr id="26" name="Flèche droite 25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  <p:bldP spid="8" grpId="0"/>
      <p:bldP spid="9" grpId="0"/>
      <p:bldP spid="24" grpId="0"/>
      <p:bldP spid="25" grpId="0"/>
      <p:bldP spid="32" grpId="0"/>
      <p:bldP spid="32" grpId="1"/>
      <p:bldP spid="33" grpId="0"/>
      <p:bldP spid="34" grpId="0"/>
      <p:bldP spid="37" grpId="0"/>
      <p:bldP spid="38" grpId="0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55467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seau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alimentation est abaiss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230 V entre phases.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aliser le couplage des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sistances dans ce cas.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00108"/>
            <a:ext cx="2997200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6"/>
          <p:cNvCxnSpPr/>
          <p:nvPr/>
        </p:nvCxnSpPr>
        <p:spPr>
          <a:xfrm>
            <a:off x="2714612" y="285728"/>
            <a:ext cx="1357322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1214414" y="1428736"/>
            <a:ext cx="114300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rot="5400000">
            <a:off x="714348" y="3071810"/>
            <a:ext cx="328614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2357422" y="5214950"/>
            <a:ext cx="14287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rot="5400000" flipH="1" flipV="1">
            <a:off x="2178827" y="4893479"/>
            <a:ext cx="642942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2500298" y="4572008"/>
            <a:ext cx="14287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5400000" flipH="1" flipV="1">
            <a:off x="1107257" y="3107529"/>
            <a:ext cx="3071834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rot="10800000">
            <a:off x="1214414" y="1571612"/>
            <a:ext cx="1428760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1571604" y="5500702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 première résistance chauffante se retrouve sous 230V</a:t>
            </a:r>
            <a:endParaRPr lang="fr-FR" dirty="0"/>
          </a:p>
        </p:txBody>
      </p:sp>
      <p:cxnSp>
        <p:nvCxnSpPr>
          <p:cNvPr id="26" name="Connecteur droit 25"/>
          <p:cNvCxnSpPr/>
          <p:nvPr/>
        </p:nvCxnSpPr>
        <p:spPr>
          <a:xfrm>
            <a:off x="2643174" y="5214950"/>
            <a:ext cx="14287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rot="5400000" flipH="1" flipV="1">
            <a:off x="2464579" y="4893479"/>
            <a:ext cx="642942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2786050" y="4572008"/>
            <a:ext cx="14287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rot="5400000" flipH="1" flipV="1">
            <a:off x="1428728" y="3214686"/>
            <a:ext cx="300039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10800000">
            <a:off x="1214414" y="1714488"/>
            <a:ext cx="1714512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428728" y="5500702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 deuxième résistance se retrouve sous 230V</a:t>
            </a:r>
            <a:endParaRPr lang="fr-FR" dirty="0"/>
          </a:p>
        </p:txBody>
      </p:sp>
      <p:cxnSp>
        <p:nvCxnSpPr>
          <p:cNvPr id="37" name="Connecteur droit 36"/>
          <p:cNvCxnSpPr/>
          <p:nvPr/>
        </p:nvCxnSpPr>
        <p:spPr>
          <a:xfrm rot="5400000">
            <a:off x="2857488" y="5286388"/>
            <a:ext cx="14287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rot="10800000">
            <a:off x="2143108" y="5357826"/>
            <a:ext cx="78581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rot="5400000" flipH="1" flipV="1">
            <a:off x="1750993" y="4964917"/>
            <a:ext cx="785024" cy="79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2143108" y="4572008"/>
            <a:ext cx="214314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2643174" y="5572140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troisième résistance se retrouve sous 230v</a:t>
            </a:r>
            <a:endParaRPr lang="fr-FR" dirty="0"/>
          </a:p>
        </p:txBody>
      </p:sp>
      <p:sp>
        <p:nvSpPr>
          <p:cNvPr id="53" name="Flèche droite 52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35" grpId="0"/>
      <p:bldP spid="35" grpId="1"/>
      <p:bldP spid="52" grpId="0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55467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seau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alimentation est abaiss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230 V entre phases.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aliser le couplage des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sistances dans ce cas.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142984"/>
            <a:ext cx="30194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" name="Groupe 24"/>
          <p:cNvGrpSpPr/>
          <p:nvPr/>
        </p:nvGrpSpPr>
        <p:grpSpPr>
          <a:xfrm rot="18480887">
            <a:off x="5532862" y="4419394"/>
            <a:ext cx="1093333" cy="433390"/>
            <a:chOff x="5344886" y="2924172"/>
            <a:chExt cx="1093333" cy="433390"/>
          </a:xfrm>
        </p:grpSpPr>
        <p:sp>
          <p:nvSpPr>
            <p:cNvPr id="6" name="Rectangle 5"/>
            <p:cNvSpPr/>
            <p:nvPr/>
          </p:nvSpPr>
          <p:spPr>
            <a:xfrm>
              <a:off x="5572132" y="3143248"/>
              <a:ext cx="642942" cy="21431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" name="Connecteur droit 7"/>
            <p:cNvCxnSpPr>
              <a:endCxn id="6" idx="1"/>
            </p:cNvCxnSpPr>
            <p:nvPr/>
          </p:nvCxnSpPr>
          <p:spPr>
            <a:xfrm flipV="1">
              <a:off x="5344886" y="3250405"/>
              <a:ext cx="227246" cy="44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 flipV="1">
              <a:off x="6210973" y="3250405"/>
              <a:ext cx="227246" cy="44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/>
            <p:cNvSpPr txBox="1"/>
            <p:nvPr/>
          </p:nvSpPr>
          <p:spPr>
            <a:xfrm flipH="1">
              <a:off x="5396600" y="2935058"/>
              <a:ext cx="71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1</a:t>
              </a:r>
              <a:endParaRPr lang="fr-FR" dirty="0"/>
            </a:p>
          </p:txBody>
        </p:sp>
        <p:sp>
          <p:nvSpPr>
            <p:cNvPr id="14" name="ZoneTexte 13"/>
            <p:cNvSpPr txBox="1"/>
            <p:nvPr/>
          </p:nvSpPr>
          <p:spPr>
            <a:xfrm flipH="1">
              <a:off x="6225960" y="2924172"/>
              <a:ext cx="71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2</a:t>
              </a:r>
              <a:endParaRPr lang="fr-FR" dirty="0"/>
            </a:p>
          </p:txBody>
        </p:sp>
      </p:grpSp>
      <p:grpSp>
        <p:nvGrpSpPr>
          <p:cNvPr id="28" name="Groupe 27"/>
          <p:cNvGrpSpPr/>
          <p:nvPr/>
        </p:nvGrpSpPr>
        <p:grpSpPr>
          <a:xfrm rot="3813150">
            <a:off x="6304903" y="4522134"/>
            <a:ext cx="1093333" cy="399195"/>
            <a:chOff x="5438921" y="3709990"/>
            <a:chExt cx="1093333" cy="399195"/>
          </a:xfrm>
        </p:grpSpPr>
        <p:grpSp>
          <p:nvGrpSpPr>
            <p:cNvPr id="26" name="Groupe 25"/>
            <p:cNvGrpSpPr/>
            <p:nvPr/>
          </p:nvGrpSpPr>
          <p:grpSpPr>
            <a:xfrm>
              <a:off x="5438921" y="3894871"/>
              <a:ext cx="1093333" cy="214314"/>
              <a:chOff x="5416324" y="3929066"/>
              <a:chExt cx="1093333" cy="214314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5643570" y="3929066"/>
                <a:ext cx="642942" cy="2143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6" name="Connecteur droit 15"/>
              <p:cNvCxnSpPr>
                <a:endCxn id="15" idx="1"/>
              </p:cNvCxnSpPr>
              <p:nvPr/>
            </p:nvCxnSpPr>
            <p:spPr>
              <a:xfrm flipV="1">
                <a:off x="5416324" y="4036223"/>
                <a:ext cx="227246" cy="44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 flipV="1">
                <a:off x="6282411" y="4036223"/>
                <a:ext cx="227246" cy="44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ZoneTexte 17"/>
            <p:cNvSpPr txBox="1"/>
            <p:nvPr/>
          </p:nvSpPr>
          <p:spPr>
            <a:xfrm flipH="1">
              <a:off x="5468038" y="3720876"/>
              <a:ext cx="71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3</a:t>
              </a:r>
              <a:endParaRPr lang="fr-FR" dirty="0"/>
            </a:p>
          </p:txBody>
        </p:sp>
        <p:sp>
          <p:nvSpPr>
            <p:cNvPr id="19" name="ZoneTexte 18"/>
            <p:cNvSpPr txBox="1"/>
            <p:nvPr/>
          </p:nvSpPr>
          <p:spPr>
            <a:xfrm flipH="1">
              <a:off x="6297398" y="3709990"/>
              <a:ext cx="71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4</a:t>
              </a:r>
              <a:endParaRPr lang="fr-FR" dirty="0"/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5857885" y="5148275"/>
            <a:ext cx="1093333" cy="214314"/>
            <a:chOff x="5487762" y="4500570"/>
            <a:chExt cx="1093333" cy="214314"/>
          </a:xfrm>
        </p:grpSpPr>
        <p:sp>
          <p:nvSpPr>
            <p:cNvPr id="20" name="Rectangle 19"/>
            <p:cNvSpPr/>
            <p:nvPr/>
          </p:nvSpPr>
          <p:spPr>
            <a:xfrm>
              <a:off x="5715008" y="4500570"/>
              <a:ext cx="642942" cy="21431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20"/>
            <p:cNvCxnSpPr>
              <a:endCxn id="20" idx="1"/>
            </p:cNvCxnSpPr>
            <p:nvPr/>
          </p:nvCxnSpPr>
          <p:spPr>
            <a:xfrm flipV="1">
              <a:off x="5487762" y="4607727"/>
              <a:ext cx="227246" cy="44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 flipV="1">
              <a:off x="6353849" y="4607727"/>
              <a:ext cx="227246" cy="44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ZoneTexte 22"/>
          <p:cNvSpPr txBox="1"/>
          <p:nvPr/>
        </p:nvSpPr>
        <p:spPr>
          <a:xfrm flipH="1">
            <a:off x="6736911" y="5027170"/>
            <a:ext cx="7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 flipH="1">
            <a:off x="5885779" y="5011522"/>
            <a:ext cx="7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</a:t>
            </a:r>
            <a:endParaRPr lang="fr-FR" dirty="0"/>
          </a:p>
        </p:txBody>
      </p:sp>
      <p:cxnSp>
        <p:nvCxnSpPr>
          <p:cNvPr id="41" name="Connecteur droit 40"/>
          <p:cNvCxnSpPr/>
          <p:nvPr/>
        </p:nvCxnSpPr>
        <p:spPr>
          <a:xfrm rot="5400000">
            <a:off x="5683369" y="5090107"/>
            <a:ext cx="227923" cy="164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rot="10800000">
            <a:off x="5738135" y="5265294"/>
            <a:ext cx="195947" cy="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572000" y="1785926"/>
            <a:ext cx="4023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Quel est le couplage réalisé dans ce cas ?</a:t>
            </a:r>
            <a:endParaRPr lang="fr-FR" dirty="0"/>
          </a:p>
        </p:txBody>
      </p:sp>
      <p:cxnSp>
        <p:nvCxnSpPr>
          <p:cNvPr id="54" name="Connecteur droit 53"/>
          <p:cNvCxnSpPr/>
          <p:nvPr/>
        </p:nvCxnSpPr>
        <p:spPr>
          <a:xfrm rot="5400000" flipH="1" flipV="1">
            <a:off x="4643438" y="4214818"/>
            <a:ext cx="214314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rot="16200000" flipV="1">
            <a:off x="5940944" y="3725571"/>
            <a:ext cx="1122743" cy="7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>
            <a:off x="6885911" y="5269378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 rot="5400000" flipH="1" flipV="1">
            <a:off x="6093969" y="4182161"/>
            <a:ext cx="214314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ZoneTexte 67"/>
          <p:cNvSpPr txBox="1"/>
          <p:nvPr/>
        </p:nvSpPr>
        <p:spPr>
          <a:xfrm>
            <a:off x="5357818" y="2285992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COUPLAGE </a:t>
            </a:r>
            <a:r>
              <a:rPr lang="fr-FR" dirty="0" smtClean="0"/>
              <a:t>TRIANGLE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85794"/>
            <a:ext cx="454342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0"/>
            <a:ext cx="58031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apr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le sch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 de commande du couvercle du malaxeur : 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Donner les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quations de :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142976" y="585789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 =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57290" y="5000636"/>
            <a:ext cx="857256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1500166" y="2786058"/>
            <a:ext cx="928694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1571604" y="4143380"/>
            <a:ext cx="714380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2071670" y="1785926"/>
            <a:ext cx="714380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2071670" y="928670"/>
            <a:ext cx="714380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857356" y="58578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KM3</a:t>
            </a:r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1928794" y="5929330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643042" y="364331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ET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714480" y="292893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OU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214546" y="242886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ET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214546" y="142873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ET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428860" y="578645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2643174" y="5857892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(S21+KM2 )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3786182" y="58578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. F2</a:t>
            </a:r>
            <a:endParaRPr lang="fr-FR" dirty="0"/>
          </a:p>
        </p:txBody>
      </p:sp>
      <p:cxnSp>
        <p:nvCxnSpPr>
          <p:cNvPr id="23" name="Connecteur droit 22"/>
          <p:cNvCxnSpPr/>
          <p:nvPr/>
        </p:nvCxnSpPr>
        <p:spPr>
          <a:xfrm>
            <a:off x="3929058" y="5929330"/>
            <a:ext cx="357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4357686" y="58578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. Q2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1643042" y="471488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=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572132" y="1428736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  = KM3. (S21+KM2).F2 .Q2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6286512" y="1500174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7929586" y="150017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1142976" y="585789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KM3 =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1857356" y="58578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</a:t>
            </a:r>
            <a:endParaRPr lang="fr-FR" dirty="0"/>
          </a:p>
        </p:txBody>
      </p:sp>
      <p:cxnSp>
        <p:nvCxnSpPr>
          <p:cNvPr id="33" name="Connecteur droit 32"/>
          <p:cNvCxnSpPr/>
          <p:nvPr/>
        </p:nvCxnSpPr>
        <p:spPr>
          <a:xfrm>
            <a:off x="1928794" y="5929330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2428860" y="5786454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5" name="ZoneTexte 34"/>
          <p:cNvSpPr txBox="1"/>
          <p:nvPr/>
        </p:nvSpPr>
        <p:spPr>
          <a:xfrm>
            <a:off x="2643174" y="5857892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(S22+KM3 )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3786182" y="58578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. F2</a:t>
            </a:r>
            <a:endParaRPr lang="fr-FR" dirty="0"/>
          </a:p>
        </p:txBody>
      </p:sp>
      <p:cxnSp>
        <p:nvCxnSpPr>
          <p:cNvPr id="37" name="Connecteur droit 36"/>
          <p:cNvCxnSpPr/>
          <p:nvPr/>
        </p:nvCxnSpPr>
        <p:spPr>
          <a:xfrm>
            <a:off x="3929058" y="5929330"/>
            <a:ext cx="357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4357686" y="585789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. Q2</a:t>
            </a:r>
            <a:endParaRPr lang="fr-FR" dirty="0"/>
          </a:p>
        </p:txBody>
      </p:sp>
      <p:sp>
        <p:nvSpPr>
          <p:cNvPr id="39" name="Rectangle 38"/>
          <p:cNvSpPr/>
          <p:nvPr/>
        </p:nvSpPr>
        <p:spPr>
          <a:xfrm>
            <a:off x="2285984" y="5000636"/>
            <a:ext cx="857256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/>
          <p:cNvSpPr txBox="1"/>
          <p:nvPr/>
        </p:nvSpPr>
        <p:spPr>
          <a:xfrm>
            <a:off x="2500298" y="464344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=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1" name="Rectangle à coins arrondis 40"/>
          <p:cNvSpPr/>
          <p:nvPr/>
        </p:nvSpPr>
        <p:spPr>
          <a:xfrm>
            <a:off x="2428860" y="4143380"/>
            <a:ext cx="714380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2500298" y="364331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ET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3" name="Rectangle à coins arrondis 42"/>
          <p:cNvSpPr/>
          <p:nvPr/>
        </p:nvSpPr>
        <p:spPr>
          <a:xfrm>
            <a:off x="2428860" y="2786058"/>
            <a:ext cx="928694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/>
          <p:cNvSpPr txBox="1"/>
          <p:nvPr/>
        </p:nvSpPr>
        <p:spPr>
          <a:xfrm>
            <a:off x="2571736" y="292893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OU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5572132" y="1928802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KM3 = KM2. (S22+KM3).F2.Q2</a:t>
            </a:r>
            <a:endParaRPr lang="fr-FR" dirty="0"/>
          </a:p>
        </p:txBody>
      </p:sp>
      <p:cxnSp>
        <p:nvCxnSpPr>
          <p:cNvPr id="47" name="Connecteur droit 46"/>
          <p:cNvCxnSpPr/>
          <p:nvPr/>
        </p:nvCxnSpPr>
        <p:spPr>
          <a:xfrm>
            <a:off x="6286512" y="2000240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7858148" y="2000240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/>
        </p:nvSpPr>
        <p:spPr>
          <a:xfrm>
            <a:off x="1142976" y="585789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H21 =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3428992" y="5000636"/>
            <a:ext cx="857256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/>
          <p:cNvSpPr txBox="1"/>
          <p:nvPr/>
        </p:nvSpPr>
        <p:spPr>
          <a:xfrm>
            <a:off x="3714744" y="457200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=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3" name="Rectangle à coins arrondis 52"/>
          <p:cNvSpPr/>
          <p:nvPr/>
        </p:nvSpPr>
        <p:spPr>
          <a:xfrm>
            <a:off x="3500430" y="2857496"/>
            <a:ext cx="714380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/>
          <p:cNvSpPr txBox="1"/>
          <p:nvPr/>
        </p:nvSpPr>
        <p:spPr>
          <a:xfrm>
            <a:off x="1785918" y="585789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</a:t>
            </a:r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5715008" y="242886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H21 = KM2</a:t>
            </a:r>
            <a:endParaRPr lang="fr-FR" dirty="0"/>
          </a:p>
        </p:txBody>
      </p:sp>
      <p:sp>
        <p:nvSpPr>
          <p:cNvPr id="56" name="ZoneTexte 55"/>
          <p:cNvSpPr txBox="1"/>
          <p:nvPr/>
        </p:nvSpPr>
        <p:spPr>
          <a:xfrm>
            <a:off x="1214414" y="585789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H22=</a:t>
            </a:r>
            <a:endParaRPr lang="fr-FR" dirty="0"/>
          </a:p>
        </p:txBody>
      </p:sp>
      <p:sp>
        <p:nvSpPr>
          <p:cNvPr id="57" name="Rectangle 56"/>
          <p:cNvSpPr/>
          <p:nvPr/>
        </p:nvSpPr>
        <p:spPr>
          <a:xfrm>
            <a:off x="4286248" y="5000636"/>
            <a:ext cx="857256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ZoneTexte 57"/>
          <p:cNvSpPr txBox="1"/>
          <p:nvPr/>
        </p:nvSpPr>
        <p:spPr>
          <a:xfrm>
            <a:off x="4500562" y="457200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=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1857356" y="585789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KM3</a:t>
            </a:r>
            <a:endParaRPr lang="fr-FR" dirty="0"/>
          </a:p>
        </p:txBody>
      </p:sp>
      <p:sp>
        <p:nvSpPr>
          <p:cNvPr id="60" name="Rectangle à coins arrondis 59"/>
          <p:cNvSpPr/>
          <p:nvPr/>
        </p:nvSpPr>
        <p:spPr>
          <a:xfrm>
            <a:off x="4357686" y="2857496"/>
            <a:ext cx="714380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ZoneTexte 61"/>
          <p:cNvSpPr txBox="1"/>
          <p:nvPr/>
        </p:nvSpPr>
        <p:spPr>
          <a:xfrm>
            <a:off x="5715008" y="2857496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H22=KM3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5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4" presetClass="exit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4" presetClass="exit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4" presetClass="exit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4" presetClass="exit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4" presetClass="exit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/>
      <p:bldP spid="12" grpId="1"/>
      <p:bldP spid="15" grpId="0"/>
      <p:bldP spid="15" grpId="1"/>
      <p:bldP spid="16" grpId="0"/>
      <p:bldP spid="16" grpId="1"/>
      <p:bldP spid="17" grpId="0"/>
      <p:bldP spid="17" grpId="1"/>
      <p:bldP spid="17" grpId="2"/>
      <p:bldP spid="17" grpId="3"/>
      <p:bldP spid="18" grpId="0"/>
      <p:bldP spid="18" grpId="1"/>
      <p:bldP spid="18" grpId="2"/>
      <p:bldP spid="18" grpId="3"/>
      <p:bldP spid="19" grpId="0"/>
      <p:bldP spid="19" grpId="1"/>
      <p:bldP spid="20" grpId="0"/>
      <p:bldP spid="20" grpId="1"/>
      <p:bldP spid="21" grpId="0"/>
      <p:bldP spid="21" grpId="1"/>
      <p:bldP spid="24" grpId="0"/>
      <p:bldP spid="24" grpId="1"/>
      <p:bldP spid="25" grpId="0"/>
      <p:bldP spid="25" grpId="1"/>
      <p:bldP spid="26" grpId="0"/>
      <p:bldP spid="31" grpId="0"/>
      <p:bldP spid="31" grpId="1"/>
      <p:bldP spid="32" grpId="0"/>
      <p:bldP spid="32" grpId="1"/>
      <p:bldP spid="34" grpId="0"/>
      <p:bldP spid="34" grpId="1"/>
      <p:bldP spid="35" grpId="0"/>
      <p:bldP spid="35" grpId="1"/>
      <p:bldP spid="36" grpId="0"/>
      <p:bldP spid="36" grpId="1"/>
      <p:bldP spid="38" grpId="0"/>
      <p:bldP spid="38" grpId="1"/>
      <p:bldP spid="39" grpId="0" animBg="1"/>
      <p:bldP spid="39" grpId="1" animBg="1"/>
      <p:bldP spid="40" grpId="0"/>
      <p:bldP spid="40" grpId="1"/>
      <p:bldP spid="41" grpId="0" animBg="1"/>
      <p:bldP spid="41" grpId="1" animBg="1"/>
      <p:bldP spid="42" grpId="0"/>
      <p:bldP spid="42" grpId="1"/>
      <p:bldP spid="43" grpId="0" animBg="1"/>
      <p:bldP spid="43" grpId="1" animBg="1"/>
      <p:bldP spid="44" grpId="0"/>
      <p:bldP spid="44" grpId="1"/>
      <p:bldP spid="45" grpId="0"/>
      <p:bldP spid="50" grpId="0"/>
      <p:bldP spid="50" grpId="1"/>
      <p:bldP spid="51" grpId="0" animBg="1"/>
      <p:bldP spid="51" grpId="1" animBg="1"/>
      <p:bldP spid="52" grpId="0"/>
      <p:bldP spid="52" grpId="1"/>
      <p:bldP spid="53" grpId="0" animBg="1"/>
      <p:bldP spid="53" grpId="1" animBg="1"/>
      <p:bldP spid="54" grpId="0"/>
      <p:bldP spid="54" grpId="1"/>
      <p:bldP spid="55" grpId="0"/>
      <p:bldP spid="56" grpId="0"/>
      <p:bldP spid="56" grpId="1"/>
      <p:bldP spid="57" grpId="0" animBg="1"/>
      <p:bldP spid="57" grpId="1" animBg="1"/>
      <p:bldP spid="58" grpId="0"/>
      <p:bldP spid="58" grpId="1"/>
      <p:bldP spid="59" grpId="0"/>
      <p:bldP spid="59" grpId="1"/>
      <p:bldP spid="60" grpId="0" animBg="1"/>
      <p:bldP spid="60" grpId="3" animBg="1"/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43050"/>
            <a:ext cx="459105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928670"/>
            <a:ext cx="343852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0" y="0"/>
            <a:ext cx="64812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duire les chronogrammes de fonctionnement de KM2 et de H21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 rot="5400000">
            <a:off x="-607255" y="3607595"/>
            <a:ext cx="4357718" cy="1588"/>
          </a:xfrm>
          <a:prstGeom prst="line">
            <a:avLst/>
          </a:prstGeom>
          <a:ln w="254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071538" y="571480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  = KM3. (S21+KM2).F2 .Q2</a:t>
            </a:r>
            <a:endParaRPr lang="fr-FR" dirty="0"/>
          </a:p>
        </p:txBody>
      </p:sp>
      <p:cxnSp>
        <p:nvCxnSpPr>
          <p:cNvPr id="20" name="Connecteur droit 19"/>
          <p:cNvCxnSpPr/>
          <p:nvPr/>
        </p:nvCxnSpPr>
        <p:spPr>
          <a:xfrm>
            <a:off x="1857356" y="64291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>
            <a:off x="3428992" y="64291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1142976" y="100010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H21 = KM2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3786182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428992" y="285728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00036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500298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92879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21441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857356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285852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43050"/>
            <a:ext cx="459105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928670"/>
            <a:ext cx="343852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0" y="0"/>
            <a:ext cx="64812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duire les chronogrammes de fonctionnement de KM2 et de H21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1643050"/>
            <a:ext cx="46767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" name="Connecteur droit 17"/>
          <p:cNvCxnSpPr/>
          <p:nvPr/>
        </p:nvCxnSpPr>
        <p:spPr>
          <a:xfrm rot="5400000">
            <a:off x="-177833" y="3678239"/>
            <a:ext cx="4357718" cy="1588"/>
          </a:xfrm>
          <a:prstGeom prst="line">
            <a:avLst/>
          </a:prstGeom>
          <a:ln w="254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928670"/>
            <a:ext cx="32004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1071538" y="571480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  = KM3. (S21+KM2).F2 .Q2</a:t>
            </a:r>
            <a:endParaRPr lang="fr-FR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1857356" y="64291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3428992" y="64291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1142976" y="100010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H21 = KM2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3786182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28992" y="285728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00036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500298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92879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21441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857356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285852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1" name="Flèche droite 20"/>
          <p:cNvSpPr/>
          <p:nvPr/>
        </p:nvSpPr>
        <p:spPr>
          <a:xfrm>
            <a:off x="7072330" y="1357298"/>
            <a:ext cx="357190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43050"/>
            <a:ext cx="459105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928670"/>
            <a:ext cx="343852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0" y="0"/>
            <a:ext cx="64812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duire les chronogrammes de fonctionnement de KM2 et de H21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1643050"/>
            <a:ext cx="46767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928670"/>
            <a:ext cx="32004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1643050"/>
            <a:ext cx="47244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" name="Connecteur droit 17"/>
          <p:cNvCxnSpPr/>
          <p:nvPr/>
        </p:nvCxnSpPr>
        <p:spPr>
          <a:xfrm rot="5400000">
            <a:off x="250795" y="3678239"/>
            <a:ext cx="4357718" cy="1588"/>
          </a:xfrm>
          <a:prstGeom prst="line">
            <a:avLst/>
          </a:prstGeom>
          <a:ln w="254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70" y="928670"/>
            <a:ext cx="31337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ZoneTexte 9"/>
          <p:cNvSpPr txBox="1"/>
          <p:nvPr/>
        </p:nvSpPr>
        <p:spPr>
          <a:xfrm>
            <a:off x="1071538" y="571480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  = KM3. (S21+KM2).F2 .Q2</a:t>
            </a:r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857356" y="64291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3428992" y="64291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1142976" y="100010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H21 = KM2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786182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428992" y="285728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00036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500298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92879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21441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857356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285852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3" name="Flèche droite 22"/>
          <p:cNvSpPr/>
          <p:nvPr/>
        </p:nvSpPr>
        <p:spPr>
          <a:xfrm>
            <a:off x="6429388" y="2214554"/>
            <a:ext cx="357190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Double flèche horizontale 24"/>
          <p:cNvSpPr/>
          <p:nvPr/>
        </p:nvSpPr>
        <p:spPr>
          <a:xfrm>
            <a:off x="7500958" y="3857628"/>
            <a:ext cx="500066" cy="142876"/>
          </a:xfrm>
          <a:prstGeom prst="left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Double flèche horizontale 25"/>
          <p:cNvSpPr/>
          <p:nvPr/>
        </p:nvSpPr>
        <p:spPr>
          <a:xfrm>
            <a:off x="7572396" y="2214554"/>
            <a:ext cx="500066" cy="142876"/>
          </a:xfrm>
          <a:prstGeom prst="left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43050"/>
            <a:ext cx="459105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928670"/>
            <a:ext cx="343852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0" y="0"/>
            <a:ext cx="64812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duire les chronogrammes de fonctionnement de KM2 et de H21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1643050"/>
            <a:ext cx="46767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928670"/>
            <a:ext cx="32004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1643050"/>
            <a:ext cx="47244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70" y="928670"/>
            <a:ext cx="31337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00100" y="1571612"/>
            <a:ext cx="46291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" name="Connecteur droit 17"/>
          <p:cNvCxnSpPr/>
          <p:nvPr/>
        </p:nvCxnSpPr>
        <p:spPr>
          <a:xfrm rot="5400000">
            <a:off x="1750993" y="3821115"/>
            <a:ext cx="4357718" cy="1588"/>
          </a:xfrm>
          <a:prstGeom prst="line">
            <a:avLst/>
          </a:prstGeom>
          <a:ln w="254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5008" y="928670"/>
            <a:ext cx="324802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ZoneTexte 11"/>
          <p:cNvSpPr txBox="1"/>
          <p:nvPr/>
        </p:nvSpPr>
        <p:spPr>
          <a:xfrm>
            <a:off x="1071538" y="571480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  = KM3. (S21+KM2).F2 .Q2</a:t>
            </a:r>
            <a:endParaRPr lang="fr-FR" dirty="0"/>
          </a:p>
        </p:txBody>
      </p:sp>
      <p:cxnSp>
        <p:nvCxnSpPr>
          <p:cNvPr id="13" name="Connecteur droit 12"/>
          <p:cNvCxnSpPr/>
          <p:nvPr/>
        </p:nvCxnSpPr>
        <p:spPr>
          <a:xfrm>
            <a:off x="1857356" y="64291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3428992" y="64291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142976" y="100010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H21 = KM2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3786182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428992" y="285728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00036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500298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92879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21441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857356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285852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5" name="Flèche droite 24"/>
          <p:cNvSpPr/>
          <p:nvPr/>
        </p:nvSpPr>
        <p:spPr>
          <a:xfrm>
            <a:off x="6429388" y="2214554"/>
            <a:ext cx="357190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43050"/>
            <a:ext cx="459105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928670"/>
            <a:ext cx="343852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0" y="0"/>
            <a:ext cx="64812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duire les chronogrammes de fonctionnement de KM2 et de H21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1643050"/>
            <a:ext cx="46767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928670"/>
            <a:ext cx="32004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1643050"/>
            <a:ext cx="47244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70" y="928670"/>
            <a:ext cx="31337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00100" y="1571612"/>
            <a:ext cx="46291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5008" y="928670"/>
            <a:ext cx="324802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00100" y="1714488"/>
            <a:ext cx="46672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" name="Connecteur droit 17"/>
          <p:cNvCxnSpPr/>
          <p:nvPr/>
        </p:nvCxnSpPr>
        <p:spPr>
          <a:xfrm rot="5400000">
            <a:off x="2536811" y="3892553"/>
            <a:ext cx="4357718" cy="1588"/>
          </a:xfrm>
          <a:prstGeom prst="line">
            <a:avLst/>
          </a:prstGeom>
          <a:ln w="254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715008" y="928670"/>
            <a:ext cx="316230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ZoneTexte 14"/>
          <p:cNvSpPr txBox="1"/>
          <p:nvPr/>
        </p:nvSpPr>
        <p:spPr>
          <a:xfrm>
            <a:off x="1071538" y="571480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  = KM3. (S21+KM2).F2 .Q2</a:t>
            </a:r>
            <a:endParaRPr lang="fr-FR" dirty="0"/>
          </a:p>
        </p:txBody>
      </p:sp>
      <p:cxnSp>
        <p:nvCxnSpPr>
          <p:cNvPr id="16" name="Connecteur droit 15"/>
          <p:cNvCxnSpPr/>
          <p:nvPr/>
        </p:nvCxnSpPr>
        <p:spPr>
          <a:xfrm>
            <a:off x="1857356" y="64291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3428992" y="64291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42976" y="100010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H21 = KM2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3786182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428992" y="285728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00036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500298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92879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21441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857356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285852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8" name="Flèche droite 27"/>
          <p:cNvSpPr/>
          <p:nvPr/>
        </p:nvSpPr>
        <p:spPr>
          <a:xfrm>
            <a:off x="7072330" y="1785926"/>
            <a:ext cx="357190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43050"/>
            <a:ext cx="459105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928670"/>
            <a:ext cx="343852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0" y="0"/>
            <a:ext cx="64812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duire les chronogrammes de fonctionnement de KM2 et de H21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1643050"/>
            <a:ext cx="46767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928670"/>
            <a:ext cx="32004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1643050"/>
            <a:ext cx="47244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70" y="928670"/>
            <a:ext cx="31337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00100" y="1571612"/>
            <a:ext cx="46291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5008" y="928670"/>
            <a:ext cx="324802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00100" y="1714488"/>
            <a:ext cx="46672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715008" y="928670"/>
            <a:ext cx="316230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28662" y="1571612"/>
            <a:ext cx="47434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15008" y="785794"/>
            <a:ext cx="3171825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57224" y="1643050"/>
            <a:ext cx="472440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" name="Connecteur droit 17"/>
          <p:cNvCxnSpPr/>
          <p:nvPr/>
        </p:nvCxnSpPr>
        <p:spPr>
          <a:xfrm rot="5400000">
            <a:off x="3215472" y="3785396"/>
            <a:ext cx="4286280" cy="1588"/>
          </a:xfrm>
          <a:prstGeom prst="line">
            <a:avLst/>
          </a:prstGeom>
          <a:ln w="254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857884" y="857232"/>
            <a:ext cx="29908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ZoneTexte 19"/>
          <p:cNvSpPr txBox="1"/>
          <p:nvPr/>
        </p:nvSpPr>
        <p:spPr>
          <a:xfrm>
            <a:off x="1071538" y="571480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KM2  = KM3. (S21+KM2).F2 .Q2</a:t>
            </a:r>
            <a:endParaRPr lang="fr-FR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1857356" y="64291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3428992" y="642918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1142976" y="100010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H21 = KM2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3786182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428992" y="285728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00036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500298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92879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214414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857356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285852" y="78579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2" name="Flèche droite 31"/>
          <p:cNvSpPr/>
          <p:nvPr/>
        </p:nvSpPr>
        <p:spPr>
          <a:xfrm>
            <a:off x="6429388" y="2214554"/>
            <a:ext cx="357190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Double flèche horizontale 32"/>
          <p:cNvSpPr/>
          <p:nvPr/>
        </p:nvSpPr>
        <p:spPr>
          <a:xfrm>
            <a:off x="7500958" y="3857628"/>
            <a:ext cx="500066" cy="142876"/>
          </a:xfrm>
          <a:prstGeom prst="left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Double flèche horizontale 33"/>
          <p:cNvSpPr/>
          <p:nvPr/>
        </p:nvSpPr>
        <p:spPr>
          <a:xfrm>
            <a:off x="7572396" y="2214554"/>
            <a:ext cx="500066" cy="142876"/>
          </a:xfrm>
          <a:prstGeom prst="left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lèche droite 34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679064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On rel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ve dans le sch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 de commande les symboles suivants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Identifier chaque symbole en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liminant les mauvaises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ponses comme indiqu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dans l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exemple ci - dessous.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923925"/>
            <a:ext cx="447675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à coins arrondis 11"/>
          <p:cNvSpPr/>
          <p:nvPr/>
        </p:nvSpPr>
        <p:spPr>
          <a:xfrm>
            <a:off x="2643174" y="2214554"/>
            <a:ext cx="9144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3786182" y="2000240"/>
            <a:ext cx="1000132" cy="12858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/>
          <p:cNvCxnSpPr/>
          <p:nvPr/>
        </p:nvCxnSpPr>
        <p:spPr>
          <a:xfrm rot="5400000" flipH="1" flipV="1">
            <a:off x="3607587" y="2178835"/>
            <a:ext cx="1285884" cy="92869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rot="16200000" flipH="1">
            <a:off x="3643306" y="2143116"/>
            <a:ext cx="1285884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786314" y="2000240"/>
            <a:ext cx="1000132" cy="12858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/>
          <p:cNvCxnSpPr/>
          <p:nvPr/>
        </p:nvCxnSpPr>
        <p:spPr>
          <a:xfrm rot="5400000" flipH="1" flipV="1">
            <a:off x="5679289" y="2178835"/>
            <a:ext cx="1285884" cy="92869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rot="16200000" flipH="1">
            <a:off x="5715008" y="2143116"/>
            <a:ext cx="1285884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à coins arrondis 20"/>
          <p:cNvSpPr/>
          <p:nvPr/>
        </p:nvSpPr>
        <p:spPr>
          <a:xfrm>
            <a:off x="2643174" y="3357562"/>
            <a:ext cx="9144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3786182" y="3286124"/>
            <a:ext cx="1000132" cy="10715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22"/>
          <p:cNvCxnSpPr/>
          <p:nvPr/>
        </p:nvCxnSpPr>
        <p:spPr>
          <a:xfrm rot="5400000" flipH="1" flipV="1">
            <a:off x="4750595" y="3393281"/>
            <a:ext cx="1071570" cy="85725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rot="16200000" flipH="1">
            <a:off x="4750595" y="3321843"/>
            <a:ext cx="1071570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 flipH="1" flipV="1">
            <a:off x="5750727" y="3393281"/>
            <a:ext cx="1071570" cy="85725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rot="16200000" flipH="1">
            <a:off x="5750727" y="3321843"/>
            <a:ext cx="1071570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à coins arrondis 30"/>
          <p:cNvSpPr/>
          <p:nvPr/>
        </p:nvSpPr>
        <p:spPr>
          <a:xfrm>
            <a:off x="2643174" y="4429132"/>
            <a:ext cx="914400" cy="11287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3786182" y="4357694"/>
            <a:ext cx="1000132" cy="12858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32"/>
          <p:cNvCxnSpPr/>
          <p:nvPr/>
        </p:nvCxnSpPr>
        <p:spPr>
          <a:xfrm rot="5400000" flipH="1" flipV="1">
            <a:off x="3643306" y="4500570"/>
            <a:ext cx="1285884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16200000" flipH="1">
            <a:off x="3643306" y="4500570"/>
            <a:ext cx="1285884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4786314" y="4357694"/>
            <a:ext cx="1000132" cy="12858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5786446" y="4357694"/>
            <a:ext cx="1000132" cy="12858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3" name="Connecteur droit 42"/>
          <p:cNvCxnSpPr/>
          <p:nvPr/>
        </p:nvCxnSpPr>
        <p:spPr>
          <a:xfrm rot="5400000" flipH="1" flipV="1">
            <a:off x="4643438" y="4500570"/>
            <a:ext cx="1285884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16200000" flipH="1">
            <a:off x="4643438" y="4500570"/>
            <a:ext cx="1285884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à coins arrondis 44"/>
          <p:cNvSpPr/>
          <p:nvPr/>
        </p:nvSpPr>
        <p:spPr>
          <a:xfrm>
            <a:off x="2714612" y="5572140"/>
            <a:ext cx="914400" cy="11287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/>
          <p:cNvSpPr/>
          <p:nvPr/>
        </p:nvSpPr>
        <p:spPr>
          <a:xfrm>
            <a:off x="3786182" y="5643578"/>
            <a:ext cx="1000132" cy="12144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8" name="Connecteur droit 47"/>
          <p:cNvCxnSpPr/>
          <p:nvPr/>
        </p:nvCxnSpPr>
        <p:spPr>
          <a:xfrm rot="5400000" flipH="1" flipV="1">
            <a:off x="3714744" y="5714992"/>
            <a:ext cx="1285884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rot="16200000" flipH="1">
            <a:off x="3714744" y="5714992"/>
            <a:ext cx="1285884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4786314" y="5643578"/>
            <a:ext cx="1000132" cy="12144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3" name="Connecteur droit 52"/>
          <p:cNvCxnSpPr/>
          <p:nvPr/>
        </p:nvCxnSpPr>
        <p:spPr>
          <a:xfrm rot="5400000" flipH="1" flipV="1">
            <a:off x="5643570" y="5714992"/>
            <a:ext cx="1285884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rot="16200000" flipH="1">
            <a:off x="5643570" y="5714992"/>
            <a:ext cx="1285884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lèche droite 54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8" grpId="0" animBg="1"/>
      <p:bldP spid="18" grpId="1" animBg="1"/>
      <p:bldP spid="18" grpId="2" animBg="1"/>
      <p:bldP spid="21" grpId="0" animBg="1"/>
      <p:bldP spid="21" grpId="1" animBg="1"/>
      <p:bldP spid="22" grpId="0" animBg="1"/>
      <p:bldP spid="22" grpId="1" animBg="1"/>
      <p:bldP spid="22" grpId="2" animBg="1"/>
      <p:bldP spid="31" grpId="0" animBg="1"/>
      <p:bldP spid="32" grpId="1" animBg="1"/>
      <p:bldP spid="32" grpId="2" animBg="1"/>
      <p:bldP spid="41" grpId="0" animBg="1"/>
      <p:bldP spid="41" grpId="1" animBg="1"/>
      <p:bldP spid="42" grpId="1" animBg="1"/>
      <p:bldP spid="42" grpId="2" animBg="1"/>
      <p:bldP spid="45" grpId="0" animBg="1"/>
      <p:bldP spid="47" grpId="0" animBg="1"/>
      <p:bldP spid="50" grpId="0" animBg="1"/>
      <p:bldP spid="50" grpId="1" animBg="1"/>
      <p:bldP spid="5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428868"/>
            <a:ext cx="5048250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Etude des capteurs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Deux capteurs de position (commande tout ou rien) sont utilis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pour limiter la course du couvercle de la cuve.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On veut une commande par action brusque et par poussoir m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tallique court. Le câble de liaison mesure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environ 2 m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tres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Donner la référence des capteurs répondant à notre besoin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4572000" y="1000108"/>
            <a:ext cx="185738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à coins arrondis 7"/>
          <p:cNvSpPr/>
          <p:nvPr/>
        </p:nvSpPr>
        <p:spPr>
          <a:xfrm>
            <a:off x="3714744" y="4143380"/>
            <a:ext cx="714380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2643174" y="1000108"/>
            <a:ext cx="1428760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à coins arrondis 10"/>
          <p:cNvSpPr/>
          <p:nvPr/>
        </p:nvSpPr>
        <p:spPr>
          <a:xfrm>
            <a:off x="2643174" y="5000636"/>
            <a:ext cx="1071570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3786182" y="5000636"/>
            <a:ext cx="714380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droite 12"/>
          <p:cNvSpPr/>
          <p:nvPr/>
        </p:nvSpPr>
        <p:spPr>
          <a:xfrm>
            <a:off x="3357554" y="5143512"/>
            <a:ext cx="428628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13"/>
          <p:cNvSpPr/>
          <p:nvPr/>
        </p:nvSpPr>
        <p:spPr>
          <a:xfrm rot="5400000">
            <a:off x="3929058" y="4714884"/>
            <a:ext cx="428628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/>
          <p:cNvCxnSpPr/>
          <p:nvPr/>
        </p:nvCxnSpPr>
        <p:spPr>
          <a:xfrm>
            <a:off x="857224" y="1285860"/>
            <a:ext cx="1643074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à coins arrondis 16"/>
          <p:cNvSpPr/>
          <p:nvPr/>
        </p:nvSpPr>
        <p:spPr>
          <a:xfrm>
            <a:off x="2071670" y="6143644"/>
            <a:ext cx="5000660" cy="7143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3357554" y="1785926"/>
            <a:ext cx="2071702" cy="4001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Réf : XCM-A1102</a:t>
            </a:r>
            <a:endParaRPr lang="fr-FR" sz="2000" b="1" dirty="0"/>
          </a:p>
        </p:txBody>
      </p:sp>
      <p:sp>
        <p:nvSpPr>
          <p:cNvPr id="19" name="Flèche droite 18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 animBg="1"/>
      <p:bldP spid="11" grpId="1" animBg="1"/>
      <p:bldP spid="12" grpId="0" animBg="1"/>
      <p:bldP spid="13" grpId="0" animBg="1"/>
      <p:bldP spid="13" grpId="1" animBg="1"/>
      <p:bldP spid="14" grpId="0" animBg="1"/>
      <p:bldP spid="14" grpId="1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765985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Pour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tecter la position de la pâle, on utilise un capteur inductif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XS2 Ml2 MA 230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457200"/>
            <a:ext cx="48845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- Déterminer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les caractéristiques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 ce détecteur.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928934"/>
            <a:ext cx="479107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Connecteur droit 10"/>
          <p:cNvCxnSpPr/>
          <p:nvPr/>
        </p:nvCxnSpPr>
        <p:spPr>
          <a:xfrm>
            <a:off x="5857884" y="285728"/>
            <a:ext cx="157163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à coins arrondis 11"/>
          <p:cNvSpPr/>
          <p:nvPr/>
        </p:nvSpPr>
        <p:spPr>
          <a:xfrm>
            <a:off x="2285984" y="5143512"/>
            <a:ext cx="1928826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2143108" y="1357298"/>
            <a:ext cx="1785950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TYPE : 2 fils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143108" y="1928802"/>
            <a:ext cx="2714644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ALIMENTATION : 24..240V</a:t>
            </a:r>
            <a:endParaRPr lang="fr-FR" dirty="0"/>
          </a:p>
        </p:txBody>
      </p:sp>
      <p:sp>
        <p:nvSpPr>
          <p:cNvPr id="15" name="Flèche droite 14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214282" y="2285992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Comment ces détecteurs sont- ils protégés contre les surintensités ?</a:t>
            </a:r>
            <a:endParaRPr lang="fr-FR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2285984" y="5500702"/>
            <a:ext cx="4143404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5429256" y="2643182"/>
            <a:ext cx="321471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Fusible type </a:t>
            </a:r>
            <a:r>
              <a:rPr lang="fr-FR" dirty="0" err="1" smtClean="0"/>
              <a:t>gG</a:t>
            </a:r>
            <a:r>
              <a:rPr lang="fr-FR" dirty="0" smtClean="0"/>
              <a:t> de 0,6A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4" grpId="0" animBg="1"/>
      <p:bldP spid="15" grpId="0" animBg="1"/>
      <p:bldP spid="16" grpId="0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90011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tecteur de proximit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choisi est de fonction claire et est aliment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en courant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Alternatif par 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interm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diaire de deux fils.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3860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Quelle est sa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rence ? (entourez la bonne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ponse)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500174"/>
            <a:ext cx="5719787" cy="4811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Connecteur droit 6"/>
          <p:cNvCxnSpPr/>
          <p:nvPr/>
        </p:nvCxnSpPr>
        <p:spPr>
          <a:xfrm>
            <a:off x="3357554" y="285728"/>
            <a:ext cx="1500198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357290" y="500042"/>
            <a:ext cx="2357454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à coins arrondis 9"/>
          <p:cNvSpPr/>
          <p:nvPr/>
        </p:nvSpPr>
        <p:spPr>
          <a:xfrm>
            <a:off x="1928794" y="5214950"/>
            <a:ext cx="857256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2714612" y="5214950"/>
            <a:ext cx="4500594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214414" y="1000108"/>
            <a:ext cx="63216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XUL - A06021                      XUL - A7001 15                          XUL - A70021 5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èche vers le bas 13"/>
          <p:cNvSpPr/>
          <p:nvPr/>
        </p:nvSpPr>
        <p:spPr>
          <a:xfrm>
            <a:off x="4714876" y="4643446"/>
            <a:ext cx="357190" cy="571504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1214414" y="928670"/>
            <a:ext cx="1357322" cy="5000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500174"/>
            <a:ext cx="5719787" cy="4811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à coins arrondis 11"/>
          <p:cNvSpPr/>
          <p:nvPr/>
        </p:nvSpPr>
        <p:spPr>
          <a:xfrm>
            <a:off x="4357686" y="5214950"/>
            <a:ext cx="1071570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70102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Quelle est la port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 de ce d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tecteur ? (entourez la bonne 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ponse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4348" y="428604"/>
            <a:ext cx="628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8 mètres               6 mètres              0,25 mètre           0,7 mètre</a:t>
            </a:r>
            <a:endParaRPr lang="fr-FR" dirty="0"/>
          </a:p>
        </p:txBody>
      </p:sp>
      <p:sp>
        <p:nvSpPr>
          <p:cNvPr id="16" name="Flèche vers le bas 15"/>
          <p:cNvSpPr/>
          <p:nvPr/>
        </p:nvSpPr>
        <p:spPr>
          <a:xfrm rot="10800000">
            <a:off x="4572000" y="4286256"/>
            <a:ext cx="357190" cy="928694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2285984" y="428604"/>
            <a:ext cx="1143008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214282" y="857232"/>
            <a:ext cx="56555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Quel est son type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mission ? (entourez la bonne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ponse)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857356" y="1142984"/>
            <a:ext cx="462338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Barrage                       Reflex              Infrarouge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lèche droite 17"/>
          <p:cNvSpPr/>
          <p:nvPr/>
        </p:nvSpPr>
        <p:spPr>
          <a:xfrm rot="16200000">
            <a:off x="4179091" y="4393413"/>
            <a:ext cx="1500198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3643306" y="1142984"/>
            <a:ext cx="1214446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 droite 19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32770" grpId="0"/>
      <p:bldP spid="32771" grpId="0"/>
      <p:bldP spid="18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646042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variation de vitesse du malaxeur est effectu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 par un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altivar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18.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Ce type de variateur est utilis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pour les : (entourez la bonne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ponse)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500166" y="857232"/>
          <a:ext cx="5849620" cy="420624"/>
        </p:xfrm>
        <a:graphic>
          <a:graphicData uri="http://schemas.openxmlformats.org/drawingml/2006/table">
            <a:tbl>
              <a:tblPr/>
              <a:tblGrid>
                <a:gridCol w="1949450"/>
                <a:gridCol w="1950085"/>
                <a:gridCol w="195008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Moteurs à courant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continu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Moteurs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asynchrones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Calibri"/>
                          <a:cs typeface="Times New Roman"/>
                        </a:rPr>
                        <a:t>Moteurs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038600" algn="l"/>
                        </a:tabLst>
                      </a:pPr>
                      <a:r>
                        <a:rPr lang="fr-FR" sz="1200" dirty="0">
                          <a:latin typeface="Arial"/>
                          <a:ea typeface="Calibri"/>
                          <a:cs typeface="Times New Roman"/>
                        </a:rPr>
                        <a:t>Pas à Pas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785926"/>
            <a:ext cx="4914900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à coins arrondis 6"/>
          <p:cNvSpPr/>
          <p:nvPr/>
        </p:nvSpPr>
        <p:spPr>
          <a:xfrm>
            <a:off x="1571604" y="3643314"/>
            <a:ext cx="1000132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3786182" y="714356"/>
            <a:ext cx="1285884" cy="8572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142976" y="714356"/>
          <a:ext cx="5849620" cy="346710"/>
        </p:xfrm>
        <a:graphic>
          <a:graphicData uri="http://schemas.openxmlformats.org/drawingml/2006/table">
            <a:tbl>
              <a:tblPr/>
              <a:tblGrid>
                <a:gridCol w="1462405"/>
                <a:gridCol w="1462405"/>
                <a:gridCol w="1462405"/>
                <a:gridCol w="1462405"/>
              </a:tblGrid>
              <a:tr h="346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038600" algn="l"/>
                        </a:tabLs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La tension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038600" algn="l"/>
                        </a:tabLs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L’intensité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038600" algn="l"/>
                        </a:tabLs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La puissance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038600" algn="l"/>
                        </a:tabLst>
                      </a:pPr>
                      <a:r>
                        <a:rPr lang="fr-FR" sz="1200" dirty="0">
                          <a:latin typeface="Arial"/>
                          <a:ea typeface="Calibri"/>
                          <a:cs typeface="Times New Roman"/>
                        </a:rPr>
                        <a:t>La fréquence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629210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Sur quel param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tre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aqit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- on pour faire varier la vitesse du moteur ?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(Entourez la bonne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ponse)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8600" algn="l"/>
              </a:tabLst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785926"/>
            <a:ext cx="4914900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à coins arrondis 6"/>
          <p:cNvSpPr/>
          <p:nvPr/>
        </p:nvSpPr>
        <p:spPr>
          <a:xfrm>
            <a:off x="1428728" y="6072206"/>
            <a:ext cx="135732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5572132" y="642918"/>
            <a:ext cx="1428760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0" y="1142984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Donner la référence du variateur utilisé pour la variation de vitesse du malaxeur</a:t>
            </a:r>
            <a:endParaRPr lang="fr-FR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2000240"/>
            <a:ext cx="17716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à coins arrondis 10"/>
          <p:cNvSpPr/>
          <p:nvPr/>
        </p:nvSpPr>
        <p:spPr>
          <a:xfrm>
            <a:off x="7000892" y="4429132"/>
            <a:ext cx="428628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4592410" y="5453743"/>
            <a:ext cx="214314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1643042" y="5429264"/>
            <a:ext cx="1714512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929322" y="5715016"/>
            <a:ext cx="642942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>
            <a:off x="5000628" y="5786454"/>
            <a:ext cx="928694" cy="714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2285984" y="1500174"/>
            <a:ext cx="2928958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Réf : ATV18U41M2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Flèche droite 16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85185E-6 L 0.00191 0.04097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2736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Une alimentation de secours est pr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vue sur le circuit du malaxeur. Pour cela on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utilise un onduleur de type EL4.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Quelle tension retrouve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t-on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aux bornes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et L2 de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altivar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18 en cas de coupure du 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seau EDF ?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480" y="2928934"/>
            <a:ext cx="78660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5875" y="928670"/>
            <a:ext cx="4048125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Connecteur droit 8"/>
          <p:cNvCxnSpPr/>
          <p:nvPr/>
        </p:nvCxnSpPr>
        <p:spPr>
          <a:xfrm>
            <a:off x="3857620" y="785794"/>
            <a:ext cx="192882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à coins arrondis 9"/>
          <p:cNvSpPr/>
          <p:nvPr/>
        </p:nvSpPr>
        <p:spPr>
          <a:xfrm>
            <a:off x="6500826" y="2928934"/>
            <a:ext cx="928694" cy="16430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714348" y="4786322"/>
            <a:ext cx="3786214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 rot="8661594">
            <a:off x="4287457" y="3960451"/>
            <a:ext cx="3004536" cy="234361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droite 12"/>
          <p:cNvSpPr/>
          <p:nvPr/>
        </p:nvSpPr>
        <p:spPr>
          <a:xfrm rot="16200000">
            <a:off x="1643042" y="3214686"/>
            <a:ext cx="292895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571604" y="1214422"/>
            <a:ext cx="3000396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Tension sortie onduleur 230v</a:t>
            </a:r>
            <a:endParaRPr lang="fr-FR" dirty="0"/>
          </a:p>
        </p:txBody>
      </p:sp>
      <p:sp>
        <p:nvSpPr>
          <p:cNvPr id="15" name="Flèche droite 14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alimentation du malaxeur peut se repr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senter suivant le sch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 suivant :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Compl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ter le tableau suivant en indiquant la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signation, la fonction et le signal retrouv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en sortie (alternatif ou continu) pour chaque rep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46872" y="1565275"/>
          <a:ext cx="5850255" cy="3727450"/>
        </p:xfrm>
        <a:graphic>
          <a:graphicData uri="http://schemas.openxmlformats.org/drawingml/2006/table">
            <a:tbl>
              <a:tblPr/>
              <a:tblGrid>
                <a:gridCol w="1169670"/>
                <a:gridCol w="1169670"/>
                <a:gridCol w="1170305"/>
                <a:gridCol w="1170305"/>
                <a:gridCol w="1170305"/>
              </a:tblGrid>
              <a:tr h="621030"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Arial"/>
                          <a:ea typeface="Calibri"/>
                          <a:cs typeface="Times New Roman"/>
                        </a:rPr>
                        <a:t>Repère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Arial"/>
                          <a:ea typeface="Calibri"/>
                          <a:cs typeface="Times New Roman"/>
                        </a:rPr>
                        <a:t>Désignation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Arial"/>
                          <a:ea typeface="Calibri"/>
                          <a:cs typeface="Times New Roman"/>
                        </a:rPr>
                        <a:t>Fonction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Arial"/>
                          <a:ea typeface="Calibri"/>
                          <a:cs typeface="Times New Roman"/>
                        </a:rPr>
                        <a:t>signal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2103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6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03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03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6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latin typeface="Arial"/>
                          <a:ea typeface="Calibri"/>
                          <a:cs typeface="Times New Roman"/>
                        </a:rPr>
                        <a:t>5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6" name="Imag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71612"/>
            <a:ext cx="1933575" cy="3762375"/>
          </a:xfrm>
          <a:prstGeom prst="rect">
            <a:avLst/>
          </a:prstGeom>
          <a:noFill/>
        </p:spPr>
      </p:pic>
      <p:sp>
        <p:nvSpPr>
          <p:cNvPr id="8" name="Rectangle à coins arrondis 7"/>
          <p:cNvSpPr/>
          <p:nvPr/>
        </p:nvSpPr>
        <p:spPr>
          <a:xfrm>
            <a:off x="928662" y="1428736"/>
            <a:ext cx="1143008" cy="8572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3143240" y="2285992"/>
            <a:ext cx="571504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000496" y="2285992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Réseau alimentation</a:t>
            </a:r>
            <a:endParaRPr lang="fr-FR" sz="1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5214942" y="2214554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Alimenter le circuit</a:t>
            </a: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6357950" y="2285992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alternatif</a:t>
            </a:r>
            <a:endParaRPr lang="fr-FR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1428728" y="2214554"/>
            <a:ext cx="1357322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3143240" y="2857496"/>
            <a:ext cx="571504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000496" y="2857496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Pont redresseur</a:t>
            </a:r>
            <a:endParaRPr lang="fr-FR" sz="1400" dirty="0"/>
          </a:p>
        </p:txBody>
      </p:sp>
      <p:sp>
        <p:nvSpPr>
          <p:cNvPr id="16" name="ZoneTexte 15"/>
          <p:cNvSpPr txBox="1"/>
          <p:nvPr/>
        </p:nvSpPr>
        <p:spPr>
          <a:xfrm>
            <a:off x="5214942" y="2786058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Convertir signal alternatif en continu</a:t>
            </a:r>
            <a:endParaRPr lang="fr-FR" sz="1200" dirty="0"/>
          </a:p>
        </p:txBody>
      </p:sp>
      <p:sp>
        <p:nvSpPr>
          <p:cNvPr id="17" name="ZoneTexte 16"/>
          <p:cNvSpPr txBox="1"/>
          <p:nvPr/>
        </p:nvSpPr>
        <p:spPr>
          <a:xfrm>
            <a:off x="6429388" y="292893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Continu</a:t>
            </a:r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642910" y="2428868"/>
            <a:ext cx="1214446" cy="8572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3143240" y="3500438"/>
            <a:ext cx="571504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4000496" y="3429000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accumulateur</a:t>
            </a:r>
            <a:endParaRPr lang="fr-FR" sz="1400" dirty="0"/>
          </a:p>
        </p:txBody>
      </p:sp>
      <p:sp>
        <p:nvSpPr>
          <p:cNvPr id="21" name="ZoneTexte 20"/>
          <p:cNvSpPr txBox="1"/>
          <p:nvPr/>
        </p:nvSpPr>
        <p:spPr>
          <a:xfrm>
            <a:off x="5143504" y="3429000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Accumuler de l’ </a:t>
            </a:r>
            <a:r>
              <a:rPr lang="fr-FR" sz="1200" dirty="0" err="1" smtClean="0"/>
              <a:t>energie</a:t>
            </a:r>
            <a:r>
              <a:rPr lang="fr-FR" sz="1200" dirty="0" smtClean="0"/>
              <a:t> électrique</a:t>
            </a:r>
            <a:endParaRPr lang="fr-FR" sz="1200" dirty="0"/>
          </a:p>
        </p:txBody>
      </p:sp>
      <p:sp>
        <p:nvSpPr>
          <p:cNvPr id="22" name="ZoneTexte 21"/>
          <p:cNvSpPr txBox="1"/>
          <p:nvPr/>
        </p:nvSpPr>
        <p:spPr>
          <a:xfrm>
            <a:off x="6357950" y="3500438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Continu</a:t>
            </a:r>
            <a:endParaRPr lang="fr-FR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1428728" y="3071810"/>
            <a:ext cx="1357322" cy="6429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3143240" y="4071942"/>
            <a:ext cx="571504" cy="571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4000496" y="4143380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Onduleur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5143504" y="4071942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Convertir signal continu en alternatif</a:t>
            </a:r>
            <a:endParaRPr lang="fr-FR" sz="1200" dirty="0"/>
          </a:p>
        </p:txBody>
      </p:sp>
      <p:sp>
        <p:nvSpPr>
          <p:cNvPr id="28" name="ZoneTexte 27"/>
          <p:cNvSpPr txBox="1"/>
          <p:nvPr/>
        </p:nvSpPr>
        <p:spPr>
          <a:xfrm>
            <a:off x="6357950" y="414338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alternatif</a:t>
            </a:r>
            <a:endParaRPr lang="fr-FR" dirty="0"/>
          </a:p>
        </p:txBody>
      </p:sp>
      <p:sp>
        <p:nvSpPr>
          <p:cNvPr id="29" name="Rectangle à coins arrondis 28"/>
          <p:cNvSpPr/>
          <p:nvPr/>
        </p:nvSpPr>
        <p:spPr>
          <a:xfrm>
            <a:off x="1142976" y="4286256"/>
            <a:ext cx="1643074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/>
          <p:cNvSpPr/>
          <p:nvPr/>
        </p:nvSpPr>
        <p:spPr>
          <a:xfrm>
            <a:off x="3143240" y="4714884"/>
            <a:ext cx="500066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4000496" y="4714884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Moteur asynchrone </a:t>
            </a:r>
            <a:endParaRPr lang="fr-FR" sz="1400" dirty="0"/>
          </a:p>
        </p:txBody>
      </p:sp>
      <p:sp>
        <p:nvSpPr>
          <p:cNvPr id="32" name="ZoneTexte 31"/>
          <p:cNvSpPr txBox="1"/>
          <p:nvPr/>
        </p:nvSpPr>
        <p:spPr>
          <a:xfrm>
            <a:off x="5143504" y="4714884"/>
            <a:ext cx="114300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Convertir de l’ </a:t>
            </a:r>
            <a:r>
              <a:rPr lang="fr-FR" sz="1100" dirty="0" err="1" smtClean="0"/>
              <a:t>energie</a:t>
            </a:r>
            <a:r>
              <a:rPr lang="fr-FR" sz="1100" dirty="0" smtClean="0"/>
              <a:t> électrique en énergie mécanique</a:t>
            </a:r>
            <a:endParaRPr lang="fr-FR" sz="1100" dirty="0"/>
          </a:p>
        </p:txBody>
      </p:sp>
      <p:sp>
        <p:nvSpPr>
          <p:cNvPr id="33" name="ZoneTexte 32"/>
          <p:cNvSpPr txBox="1"/>
          <p:nvPr/>
        </p:nvSpPr>
        <p:spPr>
          <a:xfrm>
            <a:off x="6357950" y="4786322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alternatif</a:t>
            </a:r>
            <a:endParaRPr lang="fr-FR" dirty="0"/>
          </a:p>
        </p:txBody>
      </p:sp>
      <p:sp>
        <p:nvSpPr>
          <p:cNvPr id="34" name="Flèche droite 33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/>
      <p:bldP spid="11" grpId="0"/>
      <p:bldP spid="12" grpId="0"/>
      <p:bldP spid="13" grpId="0" animBg="1"/>
      <p:bldP spid="13" grpId="1" animBg="1"/>
      <p:bldP spid="14" grpId="0" animBg="1"/>
      <p:bldP spid="14" grpId="1" animBg="1"/>
      <p:bldP spid="15" grpId="0"/>
      <p:bldP spid="16" grpId="0"/>
      <p:bldP spid="17" grpId="0"/>
      <p:bldP spid="18" grpId="0" animBg="1"/>
      <p:bldP spid="18" grpId="1" animBg="1"/>
      <p:bldP spid="19" grpId="1" animBg="1"/>
      <p:bldP spid="19" grpId="2" animBg="1"/>
      <p:bldP spid="20" grpId="0"/>
      <p:bldP spid="21" grpId="0"/>
      <p:bldP spid="22" grpId="0"/>
      <p:bldP spid="23" grpId="0" animBg="1"/>
      <p:bldP spid="23" grpId="1" animBg="1"/>
      <p:bldP spid="24" grpId="0" animBg="1"/>
      <p:bldP spid="24" grpId="1" animBg="1"/>
      <p:bldP spid="25" grpId="0"/>
      <p:bldP spid="27" grpId="0"/>
      <p:bldP spid="28" grpId="0"/>
      <p:bldP spid="29" grpId="0" animBg="1"/>
      <p:bldP spid="29" grpId="1" animBg="1"/>
      <p:bldP spid="30" grpId="0" animBg="1"/>
      <p:bldP spid="30" grpId="1" animBg="1"/>
      <p:bldP spid="32" grpId="0"/>
      <p:bldP spid="33" grpId="0"/>
      <p:bldP spid="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428728" y="1000108"/>
          <a:ext cx="2953385" cy="1694180"/>
        </p:xfrm>
        <a:graphic>
          <a:graphicData uri="http://schemas.openxmlformats.org/drawingml/2006/table">
            <a:tbl>
              <a:tblPr/>
              <a:tblGrid>
                <a:gridCol w="596900"/>
                <a:gridCol w="789940"/>
                <a:gridCol w="749300"/>
                <a:gridCol w="817245"/>
              </a:tblGrid>
              <a:tr h="35052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CARPANELLI      BOLOGNA MOTEUR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MOT 3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M112BL4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S1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PROD 96F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Hz=50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CL :F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KG : 8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IP55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KW : 2,2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230 / 400V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18A   / 13,5A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Tr/min : 1500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65100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latin typeface="Arial"/>
                          <a:ea typeface="Calibri"/>
                          <a:cs typeface="Times New Roman"/>
                        </a:rPr>
                        <a:t>Cosf</a:t>
                      </a:r>
                      <a:r>
                        <a:rPr lang="fr-FR" sz="1200" dirty="0">
                          <a:latin typeface="Arial"/>
                          <a:ea typeface="Calibri"/>
                          <a:cs typeface="Times New Roman"/>
                        </a:rPr>
                        <a:t> = 0,81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285852" y="3214686"/>
          <a:ext cx="5849620" cy="1393444"/>
        </p:xfrm>
        <a:graphic>
          <a:graphicData uri="http://schemas.openxmlformats.org/drawingml/2006/table">
            <a:tbl>
              <a:tblPr/>
              <a:tblGrid>
                <a:gridCol w="2499360"/>
                <a:gridCol w="850900"/>
                <a:gridCol w="901700"/>
                <a:gridCol w="698500"/>
                <a:gridCol w="899160"/>
              </a:tblGrid>
              <a:tr h="243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Calibri"/>
                          <a:cs typeface="Times New Roman"/>
                        </a:rPr>
                        <a:t>La puissance de la machine :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3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Calibri"/>
                          <a:cs typeface="Times New Roman"/>
                        </a:rPr>
                        <a:t>Son facteur de puissance :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3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La vitesse de rotation du moteur :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3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L’intensité pour le couplage :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Etoile :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Triangle :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Calibri"/>
                          <a:cs typeface="Times New Roman"/>
                        </a:rPr>
                        <a:t>Décoder la classe du moteur :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Calibri"/>
                          <a:cs typeface="Times New Roman"/>
                        </a:rPr>
                        <a:t>Classe F :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455765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On rel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ve la plaque signal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tique du moteur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On demande de pr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ciser :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èche droite 6"/>
          <p:cNvSpPr/>
          <p:nvPr/>
        </p:nvSpPr>
        <p:spPr>
          <a:xfrm>
            <a:off x="3357554" y="3286124"/>
            <a:ext cx="571504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1714480" y="2071678"/>
            <a:ext cx="857256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4000496" y="3143248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2,2KW</a:t>
            </a:r>
            <a:endParaRPr lang="fr-FR" dirty="0"/>
          </a:p>
        </p:txBody>
      </p:sp>
      <p:sp>
        <p:nvSpPr>
          <p:cNvPr id="10" name="Flèche droite 9"/>
          <p:cNvSpPr/>
          <p:nvPr/>
        </p:nvSpPr>
        <p:spPr>
          <a:xfrm>
            <a:off x="3357554" y="3500438"/>
            <a:ext cx="571504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3143240" y="2500306"/>
            <a:ext cx="100013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4000496" y="335756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0,81</a:t>
            </a:r>
            <a:endParaRPr lang="fr-FR" dirty="0"/>
          </a:p>
        </p:txBody>
      </p:sp>
      <p:sp>
        <p:nvSpPr>
          <p:cNvPr id="13" name="Flèche droite 12"/>
          <p:cNvSpPr/>
          <p:nvPr/>
        </p:nvSpPr>
        <p:spPr>
          <a:xfrm>
            <a:off x="3571868" y="3714752"/>
            <a:ext cx="571504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1571604" y="2357430"/>
            <a:ext cx="1071570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214810" y="364331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1500 tr /min</a:t>
            </a:r>
            <a:endParaRPr lang="fr-FR" dirty="0"/>
          </a:p>
        </p:txBody>
      </p:sp>
      <p:sp>
        <p:nvSpPr>
          <p:cNvPr id="16" name="Flèche droite 15"/>
          <p:cNvSpPr/>
          <p:nvPr/>
        </p:nvSpPr>
        <p:spPr>
          <a:xfrm>
            <a:off x="4214810" y="4071942"/>
            <a:ext cx="571504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3143240" y="2285992"/>
            <a:ext cx="357190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4857752" y="400050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18A</a:t>
            </a:r>
            <a:endParaRPr lang="fr-FR" dirty="0"/>
          </a:p>
        </p:txBody>
      </p:sp>
      <p:sp>
        <p:nvSpPr>
          <p:cNvPr id="19" name="Flèche droite 18"/>
          <p:cNvSpPr/>
          <p:nvPr/>
        </p:nvSpPr>
        <p:spPr>
          <a:xfrm>
            <a:off x="5857884" y="4143380"/>
            <a:ext cx="571504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3571868" y="2214554"/>
            <a:ext cx="571504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6429388" y="400050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13,5A</a:t>
            </a:r>
            <a:endParaRPr lang="fr-FR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4762500"/>
            <a:ext cx="460057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Flèche droite 22"/>
          <p:cNvSpPr/>
          <p:nvPr/>
        </p:nvSpPr>
        <p:spPr>
          <a:xfrm>
            <a:off x="4214810" y="4500570"/>
            <a:ext cx="571504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4786314" y="4286256"/>
            <a:ext cx="264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Echauffement max 100°c</a:t>
            </a:r>
            <a:endParaRPr lang="fr-FR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5214942" y="5572140"/>
            <a:ext cx="428628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 droite 25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8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/>
      <p:bldP spid="10" grpId="0" animBg="1"/>
      <p:bldP spid="10" grpId="1" animBg="1"/>
      <p:bldP spid="11" grpId="0" animBg="1"/>
      <p:bldP spid="11" grpId="1" animBg="1"/>
      <p:bldP spid="12" grpId="0"/>
      <p:bldP spid="13" grpId="0" animBg="1"/>
      <p:bldP spid="14" grpId="0" animBg="1"/>
      <p:bldP spid="15" grpId="0"/>
      <p:bldP spid="16" grpId="0" animBg="1"/>
      <p:bldP spid="16" grpId="1" animBg="1"/>
      <p:bldP spid="17" grpId="0" animBg="1"/>
      <p:bldP spid="17" grpId="1" animBg="1"/>
      <p:bldP spid="18" grpId="0"/>
      <p:bldP spid="19" grpId="0" animBg="1"/>
      <p:bldP spid="19" grpId="1" animBg="1"/>
      <p:bldP spid="20" grpId="0" animBg="1"/>
      <p:bldP spid="20" grpId="1" animBg="1"/>
      <p:bldP spid="21" grpId="0"/>
      <p:bldP spid="23" grpId="0" animBg="1"/>
      <p:bldP spid="23" grpId="1" animBg="1"/>
      <p:bldP spid="24" grpId="0"/>
      <p:bldP spid="25" grpId="0" animBg="1"/>
      <p:bldP spid="25" grpId="1" animBg="1"/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071538" y="1714488"/>
          <a:ext cx="3000396" cy="1170940"/>
        </p:xfrm>
        <a:graphic>
          <a:graphicData uri="http://schemas.openxmlformats.org/drawingml/2006/table">
            <a:tbl>
              <a:tblPr/>
              <a:tblGrid>
                <a:gridCol w="3000396"/>
              </a:tblGrid>
              <a:tr h="292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I=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P=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5=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Calibri"/>
                          <a:cs typeface="Times New Roman"/>
                        </a:rPr>
                        <a:t>5=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32864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coder son indice de protection :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785794"/>
            <a:ext cx="4886325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Connecteur droit 7"/>
          <p:cNvCxnSpPr/>
          <p:nvPr/>
        </p:nvCxnSpPr>
        <p:spPr>
          <a:xfrm>
            <a:off x="6929454" y="1000108"/>
            <a:ext cx="1357322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1357290" y="1714488"/>
            <a:ext cx="10001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INDICE</a:t>
            </a:r>
            <a:endParaRPr lang="fr-FR" sz="1600" dirty="0"/>
          </a:p>
        </p:txBody>
      </p:sp>
      <p:sp>
        <p:nvSpPr>
          <p:cNvPr id="10" name="ZoneTexte 9"/>
          <p:cNvSpPr txBox="1"/>
          <p:nvPr/>
        </p:nvSpPr>
        <p:spPr>
          <a:xfrm>
            <a:off x="1428728" y="2000240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PROTECTION</a:t>
            </a:r>
            <a:endParaRPr lang="fr-FR" sz="1600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4357686" y="4286256"/>
            <a:ext cx="2000264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285852" y="2285992"/>
            <a:ext cx="314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Protection contre les poussières</a:t>
            </a:r>
            <a:endParaRPr lang="fr-FR" sz="160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6572264" y="3643314"/>
            <a:ext cx="2214578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357290" y="2571744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Protection contre le jets lance toute direction</a:t>
            </a:r>
            <a:endParaRPr lang="fr-FR" sz="1600" dirty="0"/>
          </a:p>
        </p:txBody>
      </p:sp>
      <p:sp>
        <p:nvSpPr>
          <p:cNvPr id="15" name="Flèche droite 14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1" grpId="1" animBg="1"/>
      <p:bldP spid="12" grpId="0"/>
      <p:bldP spid="13" grpId="0" animBg="1"/>
      <p:bldP spid="13" grpId="1" animBg="1"/>
      <p:bldP spid="14" grpId="0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0"/>
            <a:ext cx="698928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Vous poss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dez le titre d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habilitation identique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à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celui pr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sent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ci - dessous 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00042"/>
            <a:ext cx="5048250" cy="3050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642910" y="3643314"/>
          <a:ext cx="5849620" cy="1386713"/>
        </p:xfrm>
        <a:graphic>
          <a:graphicData uri="http://schemas.openxmlformats.org/drawingml/2006/table">
            <a:tbl>
              <a:tblPr/>
              <a:tblGrid>
                <a:gridCol w="2924810"/>
                <a:gridCol w="2924810"/>
              </a:tblGrid>
              <a:tr h="5454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Qui délivre une habilitation ?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4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Le moteur du malaxeur est Hors Service. Pouvez- vous de votre propre initiative et d’après votre titre d’habilitation remplacer ce moteur ?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3714744" y="371475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L’EMPLOYEUR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643306" y="4286256"/>
            <a:ext cx="2643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Non, car l’employer est simplement  exécutant électricien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1071538" y="5357826"/>
          <a:ext cx="5849620" cy="1090930"/>
        </p:xfrm>
        <a:graphic>
          <a:graphicData uri="http://schemas.openxmlformats.org/drawingml/2006/table">
            <a:tbl>
              <a:tblPr/>
              <a:tblGrid>
                <a:gridCol w="1016000"/>
                <a:gridCol w="1303020"/>
                <a:gridCol w="810260"/>
                <a:gridCol w="989965"/>
                <a:gridCol w="799465"/>
                <a:gridCol w="930910"/>
              </a:tblGrid>
              <a:tr h="545465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Arial"/>
                          <a:ea typeface="Calibri"/>
                          <a:cs typeface="Times New Roman"/>
                        </a:rPr>
                        <a:t>Quel est le titre d’habilitation de la personne vous autorisant à effectuer cette tâche?</a:t>
                      </a:r>
                      <a:endParaRPr lang="fr-F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B0V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B2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Calibri"/>
                          <a:cs typeface="Times New Roman"/>
                        </a:rPr>
                        <a:t>BC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1" name="Connecteur droit 10"/>
          <p:cNvCxnSpPr/>
          <p:nvPr/>
        </p:nvCxnSpPr>
        <p:spPr>
          <a:xfrm>
            <a:off x="4429124" y="6000768"/>
            <a:ext cx="500066" cy="35719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4429124" y="6000768"/>
            <a:ext cx="500066" cy="35719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285984" y="557214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chargé de travaux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2242</TotalTime>
  <Words>1216</Words>
  <Application>Microsoft Office PowerPoint</Application>
  <PresentationFormat>Affichage à l'écran (4:3)</PresentationFormat>
  <Paragraphs>293</Paragraphs>
  <Slides>26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149</cp:revision>
  <dcterms:created xsi:type="dcterms:W3CDTF">2008-10-24T08:22:08Z</dcterms:created>
  <dcterms:modified xsi:type="dcterms:W3CDTF">2008-11-06T08:07:08Z</dcterms:modified>
</cp:coreProperties>
</file>