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91E82-EF71-4618-8987-0DDAB6DDFC33}" type="datetimeFigureOut">
              <a:rPr lang="fr-FR" smtClean="0"/>
              <a:t>03/12/2008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B2922-639F-4FD2-9EDB-B7BE9FCF94F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fabrication-des-palett-000050742-4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500166" y="2143116"/>
            <a:ext cx="6743700" cy="3768042"/>
          </a:xfrm>
          <a:prstGeom prst="rect">
            <a:avLst/>
          </a:prstGeom>
        </p:spPr>
      </p:pic>
      <p:pic>
        <p:nvPicPr>
          <p:cNvPr id="5" name="Picture 3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57422" y="357166"/>
            <a:ext cx="421481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ETUDE D’EQUIPEMENT </a:t>
            </a: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N°9</a:t>
            </a:r>
            <a:r>
              <a:rPr kumimoji="0" lang="fr-F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Machine </a:t>
            </a:r>
            <a:r>
              <a:rPr lang="fr-FR" sz="2000" b="1" dirty="0"/>
              <a:t>à assembler des palettes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298"/>
            <a:ext cx="9144000" cy="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85728"/>
            <a:ext cx="876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357166"/>
            <a:ext cx="876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43050"/>
            <a:ext cx="6210300" cy="411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1071546"/>
            <a:ext cx="1785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Schéma unifilaire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220 V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16 A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6177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714480" y="4929198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58" name="ZoneTexte 57"/>
          <p:cNvSpPr txBox="1"/>
          <p:nvPr/>
        </p:nvSpPr>
        <p:spPr>
          <a:xfrm>
            <a:off x="1285852" y="528638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AN:  S = 220 x 16</a:t>
            </a:r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1714480" y="5786454"/>
            <a:ext cx="14287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3520 VA</a:t>
            </a:r>
            <a:endParaRPr lang="fr-FR" dirty="0"/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3520 VA</a:t>
            </a:r>
            <a:endParaRPr lang="fr-FR" dirty="0"/>
          </a:p>
        </p:txBody>
      </p:sp>
      <p:sp>
        <p:nvSpPr>
          <p:cNvPr id="61" name="Rectangle à coins arrondis 60"/>
          <p:cNvSpPr/>
          <p:nvPr/>
        </p:nvSpPr>
        <p:spPr>
          <a:xfrm>
            <a:off x="6858016" y="2500306"/>
            <a:ext cx="857256" cy="13573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Virage 62"/>
          <p:cNvSpPr/>
          <p:nvPr/>
        </p:nvSpPr>
        <p:spPr>
          <a:xfrm rot="10800000">
            <a:off x="3143240" y="4000504"/>
            <a:ext cx="4357718" cy="1928826"/>
          </a:xfrm>
          <a:prstGeom prst="bentArrow">
            <a:avLst>
              <a:gd name="adj1" fmla="val 24153"/>
              <a:gd name="adj2" fmla="val 25000"/>
              <a:gd name="adj3" fmla="val 25000"/>
              <a:gd name="adj4" fmla="val 43750"/>
            </a:avLst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4" name="Image 6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746781"/>
            <a:ext cx="6210300" cy="411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Rectangle à coins arrondis 64"/>
          <p:cNvSpPr/>
          <p:nvPr/>
        </p:nvSpPr>
        <p:spPr>
          <a:xfrm>
            <a:off x="4857752" y="3714752"/>
            <a:ext cx="642942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lèche droite 65"/>
          <p:cNvSpPr/>
          <p:nvPr/>
        </p:nvSpPr>
        <p:spPr>
          <a:xfrm rot="20741620">
            <a:off x="5421396" y="3627857"/>
            <a:ext cx="221457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à coins arrondis 66"/>
          <p:cNvSpPr/>
          <p:nvPr/>
        </p:nvSpPr>
        <p:spPr>
          <a:xfrm>
            <a:off x="7572396" y="3286124"/>
            <a:ext cx="1214446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3500430" y="2786058"/>
            <a:ext cx="50006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Flèche gauche 68"/>
          <p:cNvSpPr/>
          <p:nvPr/>
        </p:nvSpPr>
        <p:spPr>
          <a:xfrm rot="1332834">
            <a:off x="2668029" y="2709683"/>
            <a:ext cx="785818" cy="28575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/>
          <p:cNvSpPr txBox="1"/>
          <p:nvPr/>
        </p:nvSpPr>
        <p:spPr>
          <a:xfrm>
            <a:off x="1500166" y="250030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400 V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 animBg="1"/>
      <p:bldP spid="60" grpId="0" animBg="1"/>
      <p:bldP spid="61" grpId="0" animBg="1"/>
      <p:bldP spid="61" grpId="1" animBg="1"/>
      <p:bldP spid="63" grpId="0" animBg="1"/>
      <p:bldP spid="63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220 V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16 A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714480" y="4929198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58" name="ZoneTexte 57"/>
          <p:cNvSpPr txBox="1"/>
          <p:nvPr/>
        </p:nvSpPr>
        <p:spPr>
          <a:xfrm>
            <a:off x="1285852" y="528638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AN:  S = 220 x 16</a:t>
            </a:r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1714480" y="5786454"/>
            <a:ext cx="14287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3520 VA</a:t>
            </a:r>
            <a:endParaRPr lang="fr-FR" dirty="0"/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3520 VA</a:t>
            </a:r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1500166" y="250030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400 V</a:t>
            </a:r>
            <a:endParaRPr lang="fr-FR" b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4500562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572000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5143504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40" name="Connecteur droit 39"/>
          <p:cNvCxnSpPr/>
          <p:nvPr/>
        </p:nvCxnSpPr>
        <p:spPr>
          <a:xfrm>
            <a:off x="4929190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5143504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4572000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5072066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3520</a:t>
            </a:r>
            <a:endParaRPr lang="fr-FR" dirty="0"/>
          </a:p>
        </p:txBody>
      </p:sp>
      <p:cxnSp>
        <p:nvCxnSpPr>
          <p:cNvPr id="45" name="Connecteur droit 44"/>
          <p:cNvCxnSpPr/>
          <p:nvPr/>
        </p:nvCxnSpPr>
        <p:spPr>
          <a:xfrm>
            <a:off x="4929190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5072066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400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4000496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48" name="Rectangle à coins arrondis 47"/>
          <p:cNvSpPr/>
          <p:nvPr/>
        </p:nvSpPr>
        <p:spPr>
          <a:xfrm>
            <a:off x="3857620" y="1785926"/>
            <a:ext cx="1643074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à coins arrondis 48"/>
          <p:cNvSpPr/>
          <p:nvPr/>
        </p:nvSpPr>
        <p:spPr>
          <a:xfrm>
            <a:off x="1000100" y="2428868"/>
            <a:ext cx="1643074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4572000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8,8 A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1357290" y="3286124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8,8 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2" grpId="0"/>
      <p:bldP spid="43" grpId="0"/>
      <p:bldP spid="44" grpId="0"/>
      <p:bldP spid="46" grpId="0"/>
      <p:bldP spid="47" grpId="0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220 V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16 A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714480" y="4929198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58" name="ZoneTexte 57"/>
          <p:cNvSpPr txBox="1"/>
          <p:nvPr/>
        </p:nvSpPr>
        <p:spPr>
          <a:xfrm>
            <a:off x="1285852" y="528638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AN:  S = 220 x 16</a:t>
            </a:r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1714480" y="5786454"/>
            <a:ext cx="14287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3520 VA</a:t>
            </a:r>
            <a:endParaRPr lang="fr-FR" dirty="0"/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3520 VA</a:t>
            </a:r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1500166" y="250030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400 V</a:t>
            </a:r>
            <a:endParaRPr lang="fr-FR" b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4500562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572000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5143504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40" name="Connecteur droit 39"/>
          <p:cNvCxnSpPr/>
          <p:nvPr/>
        </p:nvCxnSpPr>
        <p:spPr>
          <a:xfrm>
            <a:off x="4929190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5143504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4572000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5072066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3520</a:t>
            </a:r>
            <a:endParaRPr lang="fr-FR" dirty="0"/>
          </a:p>
        </p:txBody>
      </p:sp>
      <p:cxnSp>
        <p:nvCxnSpPr>
          <p:cNvPr id="45" name="Connecteur droit 44"/>
          <p:cNvCxnSpPr/>
          <p:nvPr/>
        </p:nvCxnSpPr>
        <p:spPr>
          <a:xfrm>
            <a:off x="4929190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5072066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400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4000496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4572000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8,8 A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1357290" y="3286124"/>
            <a:ext cx="12144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8,8 A</a:t>
            </a:r>
            <a:endParaRPr lang="fr-FR" dirty="0"/>
          </a:p>
        </p:txBody>
      </p:sp>
      <p:cxnSp>
        <p:nvCxnSpPr>
          <p:cNvPr id="53" name="Connecteur droit 52"/>
          <p:cNvCxnSpPr/>
          <p:nvPr/>
        </p:nvCxnSpPr>
        <p:spPr>
          <a:xfrm>
            <a:off x="357158" y="1000108"/>
            <a:ext cx="314327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à coins arrondis 54"/>
          <p:cNvSpPr/>
          <p:nvPr/>
        </p:nvSpPr>
        <p:spPr>
          <a:xfrm>
            <a:off x="1428728" y="2428868"/>
            <a:ext cx="857256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/>
        </p:nvSpPr>
        <p:spPr>
          <a:xfrm>
            <a:off x="4214810" y="2714620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214810" y="3000372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5572132" y="2714620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Pensées 62"/>
          <p:cNvSpPr/>
          <p:nvPr/>
        </p:nvSpPr>
        <p:spPr>
          <a:xfrm>
            <a:off x="2143108" y="1357298"/>
            <a:ext cx="1928826" cy="1285884"/>
          </a:xfrm>
          <a:prstGeom prst="cloudCallout">
            <a:avLst>
              <a:gd name="adj1" fmla="val -47443"/>
              <a:gd name="adj2" fmla="val 5449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 fusible par phase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1" grpId="0" animBg="1"/>
      <p:bldP spid="62" grpId="0" animBg="1"/>
      <p:bldP spid="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24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63 VA</a:t>
            </a:r>
            <a:endParaRPr lang="fr-FR" b="1" dirty="0"/>
          </a:p>
        </p:txBody>
      </p:sp>
      <p:sp>
        <p:nvSpPr>
          <p:cNvPr id="35" name="ZoneTexte 34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3571868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143372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38" name="Connecteur droit 37"/>
          <p:cNvCxnSpPr/>
          <p:nvPr/>
        </p:nvCxnSpPr>
        <p:spPr>
          <a:xfrm>
            <a:off x="3929058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4143372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3571868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1" name="ZoneTexte 40"/>
          <p:cNvSpPr txBox="1"/>
          <p:nvPr/>
        </p:nvSpPr>
        <p:spPr>
          <a:xfrm>
            <a:off x="4071934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63</a:t>
            </a:r>
            <a:endParaRPr lang="fr-FR" dirty="0"/>
          </a:p>
        </p:txBody>
      </p:sp>
      <p:cxnSp>
        <p:nvCxnSpPr>
          <p:cNvPr id="42" name="Connecteur droit 41"/>
          <p:cNvCxnSpPr/>
          <p:nvPr/>
        </p:nvCxnSpPr>
        <p:spPr>
          <a:xfrm>
            <a:off x="3929058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4071934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3000364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3571868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2,6 A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6500826" y="3357562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2,6 A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9" grpId="0"/>
      <p:bldP spid="40" grpId="0"/>
      <p:bldP spid="41" grpId="0"/>
      <p:bldP spid="43" grpId="0"/>
      <p:bldP spid="44" grpId="0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24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2,6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63 VA</a:t>
            </a:r>
            <a:endParaRPr lang="fr-FR" b="1" dirty="0"/>
          </a:p>
        </p:txBody>
      </p:sp>
      <p:sp>
        <p:nvSpPr>
          <p:cNvPr id="41" name="ZoneTexte 40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3571868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4143372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56" name="Connecteur droit 55"/>
          <p:cNvCxnSpPr/>
          <p:nvPr/>
        </p:nvCxnSpPr>
        <p:spPr>
          <a:xfrm>
            <a:off x="3929058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4143372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62" name="ZoneTexte 61"/>
          <p:cNvSpPr txBox="1"/>
          <p:nvPr/>
        </p:nvSpPr>
        <p:spPr>
          <a:xfrm>
            <a:off x="3571868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4071934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63</a:t>
            </a:r>
            <a:endParaRPr lang="fr-FR" dirty="0"/>
          </a:p>
        </p:txBody>
      </p:sp>
      <p:cxnSp>
        <p:nvCxnSpPr>
          <p:cNvPr id="64" name="Connecteur droit 63"/>
          <p:cNvCxnSpPr/>
          <p:nvPr/>
        </p:nvCxnSpPr>
        <p:spPr>
          <a:xfrm>
            <a:off x="3929058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/>
          <p:cNvSpPr txBox="1"/>
          <p:nvPr/>
        </p:nvSpPr>
        <p:spPr>
          <a:xfrm>
            <a:off x="4071934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</a:t>
            </a:r>
            <a:endParaRPr lang="fr-FR" dirty="0"/>
          </a:p>
        </p:txBody>
      </p:sp>
      <p:sp>
        <p:nvSpPr>
          <p:cNvPr id="66" name="ZoneTexte 65"/>
          <p:cNvSpPr txBox="1"/>
          <p:nvPr/>
        </p:nvSpPr>
        <p:spPr>
          <a:xfrm>
            <a:off x="3000364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67" name="ZoneTexte 66"/>
          <p:cNvSpPr txBox="1"/>
          <p:nvPr/>
        </p:nvSpPr>
        <p:spPr>
          <a:xfrm>
            <a:off x="3571868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2,6 A</a:t>
            </a:r>
            <a:endParaRPr lang="fr-FR" dirty="0"/>
          </a:p>
        </p:txBody>
      </p:sp>
      <p:pic>
        <p:nvPicPr>
          <p:cNvPr id="68" name="Image 6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746781"/>
            <a:ext cx="6210300" cy="411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Rectangle à coins arrondis 68"/>
          <p:cNvSpPr/>
          <p:nvPr/>
        </p:nvSpPr>
        <p:spPr>
          <a:xfrm>
            <a:off x="5786446" y="3714752"/>
            <a:ext cx="71438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à coins arrondis 71"/>
          <p:cNvSpPr/>
          <p:nvPr/>
        </p:nvSpPr>
        <p:spPr>
          <a:xfrm>
            <a:off x="7500958" y="3571876"/>
            <a:ext cx="142876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Flèche gauche 72"/>
          <p:cNvSpPr/>
          <p:nvPr/>
        </p:nvSpPr>
        <p:spPr>
          <a:xfrm rot="10187535">
            <a:off x="6590256" y="3769699"/>
            <a:ext cx="926013" cy="28575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à coins arrondis 73"/>
          <p:cNvSpPr/>
          <p:nvPr/>
        </p:nvSpPr>
        <p:spPr>
          <a:xfrm>
            <a:off x="3214678" y="2786058"/>
            <a:ext cx="428628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Flèche gauche 74"/>
          <p:cNvSpPr/>
          <p:nvPr/>
        </p:nvSpPr>
        <p:spPr>
          <a:xfrm rot="1334270">
            <a:off x="2366094" y="2725989"/>
            <a:ext cx="857256" cy="21431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1428728" y="2571744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>
                <a:solidFill>
                  <a:prstClr val="black"/>
                </a:solidFill>
              </a:rPr>
              <a:t>230V</a:t>
            </a:r>
            <a:endParaRPr lang="fr-FR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2" grpId="0" animBg="1"/>
      <p:bldP spid="73" grpId="0" animBg="1"/>
      <p:bldP spid="74" grpId="0" animBg="1"/>
      <p:bldP spid="75" grpId="0" animBg="1"/>
      <p:bldP spid="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24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2,6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63 VA</a:t>
            </a:r>
            <a:endParaRPr lang="fr-FR" b="1" dirty="0"/>
          </a:p>
        </p:txBody>
      </p:sp>
      <p:sp>
        <p:nvSpPr>
          <p:cNvPr id="41" name="ZoneTexte 40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3571868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4143372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56" name="Connecteur droit 55"/>
          <p:cNvCxnSpPr/>
          <p:nvPr/>
        </p:nvCxnSpPr>
        <p:spPr>
          <a:xfrm>
            <a:off x="3929058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4143372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62" name="ZoneTexte 61"/>
          <p:cNvSpPr txBox="1"/>
          <p:nvPr/>
        </p:nvSpPr>
        <p:spPr>
          <a:xfrm>
            <a:off x="3571868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4071934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63</a:t>
            </a:r>
            <a:endParaRPr lang="fr-FR" dirty="0"/>
          </a:p>
        </p:txBody>
      </p:sp>
      <p:cxnSp>
        <p:nvCxnSpPr>
          <p:cNvPr id="64" name="Connecteur droit 63"/>
          <p:cNvCxnSpPr/>
          <p:nvPr/>
        </p:nvCxnSpPr>
        <p:spPr>
          <a:xfrm>
            <a:off x="3929058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/>
          <p:cNvSpPr txBox="1"/>
          <p:nvPr/>
        </p:nvSpPr>
        <p:spPr>
          <a:xfrm>
            <a:off x="4071934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</a:t>
            </a:r>
            <a:endParaRPr lang="fr-FR" dirty="0"/>
          </a:p>
        </p:txBody>
      </p:sp>
      <p:sp>
        <p:nvSpPr>
          <p:cNvPr id="66" name="ZoneTexte 65"/>
          <p:cNvSpPr txBox="1"/>
          <p:nvPr/>
        </p:nvSpPr>
        <p:spPr>
          <a:xfrm>
            <a:off x="3000364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67" name="ZoneTexte 66"/>
          <p:cNvSpPr txBox="1"/>
          <p:nvPr/>
        </p:nvSpPr>
        <p:spPr>
          <a:xfrm>
            <a:off x="3571868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2,6 A</a:t>
            </a:r>
            <a:endParaRPr lang="fr-FR" dirty="0"/>
          </a:p>
        </p:txBody>
      </p:sp>
      <p:sp>
        <p:nvSpPr>
          <p:cNvPr id="77" name="Rectangle 76"/>
          <p:cNvSpPr/>
          <p:nvPr/>
        </p:nvSpPr>
        <p:spPr>
          <a:xfrm>
            <a:off x="1428728" y="2571744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>
                <a:solidFill>
                  <a:prstClr val="black"/>
                </a:solidFill>
              </a:rPr>
              <a:t>230V</a:t>
            </a:r>
            <a:endParaRPr lang="fr-FR" b="1" dirty="0">
              <a:solidFill>
                <a:prstClr val="black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572132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5500694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6072198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45" name="Connecteur droit 44"/>
          <p:cNvCxnSpPr/>
          <p:nvPr/>
        </p:nvCxnSpPr>
        <p:spPr>
          <a:xfrm>
            <a:off x="5857884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6072198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5500694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6000760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63</a:t>
            </a:r>
            <a:endParaRPr lang="fr-FR" dirty="0"/>
          </a:p>
        </p:txBody>
      </p:sp>
      <p:cxnSp>
        <p:nvCxnSpPr>
          <p:cNvPr id="49" name="Connecteur droit 48"/>
          <p:cNvCxnSpPr/>
          <p:nvPr/>
        </p:nvCxnSpPr>
        <p:spPr>
          <a:xfrm>
            <a:off x="5857884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5929322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230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4929190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57" name="ZoneTexte 56"/>
          <p:cNvSpPr txBox="1"/>
          <p:nvPr/>
        </p:nvSpPr>
        <p:spPr>
          <a:xfrm>
            <a:off x="5500694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0,27 A</a:t>
            </a:r>
            <a:endParaRPr lang="fr-FR" dirty="0"/>
          </a:p>
        </p:txBody>
      </p:sp>
      <p:sp>
        <p:nvSpPr>
          <p:cNvPr id="58" name="ZoneTexte 57"/>
          <p:cNvSpPr txBox="1"/>
          <p:nvPr/>
        </p:nvSpPr>
        <p:spPr>
          <a:xfrm>
            <a:off x="1285852" y="3286124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0,27 A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6" grpId="0"/>
      <p:bldP spid="47" grpId="0"/>
      <p:bldP spid="48" grpId="0"/>
      <p:bldP spid="50" grpId="0"/>
      <p:bldP spid="51" grpId="0"/>
      <p:bldP spid="57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24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2,6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63 VA</a:t>
            </a:r>
            <a:endParaRPr lang="fr-FR" b="1" dirty="0"/>
          </a:p>
        </p:txBody>
      </p:sp>
      <p:sp>
        <p:nvSpPr>
          <p:cNvPr id="41" name="ZoneTexte 40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3571868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4143372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56" name="Connecteur droit 55"/>
          <p:cNvCxnSpPr/>
          <p:nvPr/>
        </p:nvCxnSpPr>
        <p:spPr>
          <a:xfrm>
            <a:off x="3929058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4143372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62" name="ZoneTexte 61"/>
          <p:cNvSpPr txBox="1"/>
          <p:nvPr/>
        </p:nvSpPr>
        <p:spPr>
          <a:xfrm>
            <a:off x="3571868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4071934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63</a:t>
            </a:r>
            <a:endParaRPr lang="fr-FR" dirty="0"/>
          </a:p>
        </p:txBody>
      </p:sp>
      <p:cxnSp>
        <p:nvCxnSpPr>
          <p:cNvPr id="64" name="Connecteur droit 63"/>
          <p:cNvCxnSpPr/>
          <p:nvPr/>
        </p:nvCxnSpPr>
        <p:spPr>
          <a:xfrm>
            <a:off x="3929058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/>
          <p:cNvSpPr txBox="1"/>
          <p:nvPr/>
        </p:nvSpPr>
        <p:spPr>
          <a:xfrm>
            <a:off x="4071934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</a:t>
            </a:r>
            <a:endParaRPr lang="fr-FR" dirty="0"/>
          </a:p>
        </p:txBody>
      </p:sp>
      <p:sp>
        <p:nvSpPr>
          <p:cNvPr id="66" name="ZoneTexte 65"/>
          <p:cNvSpPr txBox="1"/>
          <p:nvPr/>
        </p:nvSpPr>
        <p:spPr>
          <a:xfrm>
            <a:off x="3000364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67" name="ZoneTexte 66"/>
          <p:cNvSpPr txBox="1"/>
          <p:nvPr/>
        </p:nvSpPr>
        <p:spPr>
          <a:xfrm>
            <a:off x="3571868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2,6 A</a:t>
            </a:r>
            <a:endParaRPr lang="fr-FR" dirty="0"/>
          </a:p>
        </p:txBody>
      </p:sp>
      <p:sp>
        <p:nvSpPr>
          <p:cNvPr id="77" name="Rectangle 76"/>
          <p:cNvSpPr/>
          <p:nvPr/>
        </p:nvSpPr>
        <p:spPr>
          <a:xfrm>
            <a:off x="1428728" y="2571744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>
                <a:solidFill>
                  <a:prstClr val="black"/>
                </a:solidFill>
              </a:rPr>
              <a:t>230V</a:t>
            </a:r>
            <a:endParaRPr lang="fr-FR" b="1" dirty="0">
              <a:solidFill>
                <a:prstClr val="black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572132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5500694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6072198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45" name="Connecteur droit 44"/>
          <p:cNvCxnSpPr/>
          <p:nvPr/>
        </p:nvCxnSpPr>
        <p:spPr>
          <a:xfrm>
            <a:off x="5857884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6072198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5500694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6000760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63</a:t>
            </a:r>
            <a:endParaRPr lang="fr-FR" dirty="0"/>
          </a:p>
        </p:txBody>
      </p:sp>
      <p:cxnSp>
        <p:nvCxnSpPr>
          <p:cNvPr id="49" name="Connecteur droit 48"/>
          <p:cNvCxnSpPr/>
          <p:nvPr/>
        </p:nvCxnSpPr>
        <p:spPr>
          <a:xfrm>
            <a:off x="5857884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5929322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230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4929190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57" name="ZoneTexte 56"/>
          <p:cNvSpPr txBox="1"/>
          <p:nvPr/>
        </p:nvSpPr>
        <p:spPr>
          <a:xfrm>
            <a:off x="5500694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0,27 A</a:t>
            </a:r>
            <a:endParaRPr lang="fr-FR" dirty="0"/>
          </a:p>
        </p:txBody>
      </p:sp>
      <p:sp>
        <p:nvSpPr>
          <p:cNvPr id="58" name="ZoneTexte 57"/>
          <p:cNvSpPr txBox="1"/>
          <p:nvPr/>
        </p:nvSpPr>
        <p:spPr>
          <a:xfrm>
            <a:off x="1285852" y="3286124"/>
            <a:ext cx="12144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0,27 A</a:t>
            </a:r>
            <a:endParaRPr lang="fr-FR" b="1" dirty="0"/>
          </a:p>
        </p:txBody>
      </p:sp>
      <p:cxnSp>
        <p:nvCxnSpPr>
          <p:cNvPr id="59" name="Connecteur droit 58"/>
          <p:cNvCxnSpPr/>
          <p:nvPr/>
        </p:nvCxnSpPr>
        <p:spPr>
          <a:xfrm>
            <a:off x="357158" y="1000108"/>
            <a:ext cx="314327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à coins arrondis 67"/>
          <p:cNvSpPr/>
          <p:nvPr/>
        </p:nvSpPr>
        <p:spPr>
          <a:xfrm>
            <a:off x="1428728" y="2428868"/>
            <a:ext cx="857256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214810" y="2714620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/>
          <p:cNvSpPr/>
          <p:nvPr/>
        </p:nvSpPr>
        <p:spPr>
          <a:xfrm>
            <a:off x="5572132" y="2714620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Pensées 70"/>
          <p:cNvSpPr/>
          <p:nvPr/>
        </p:nvSpPr>
        <p:spPr>
          <a:xfrm>
            <a:off x="2143108" y="1357298"/>
            <a:ext cx="1928826" cy="1285884"/>
          </a:xfrm>
          <a:prstGeom prst="cloudCallout">
            <a:avLst>
              <a:gd name="adj1" fmla="val -47443"/>
              <a:gd name="adj2" fmla="val 5449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 fusible par phase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48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7072330" y="3357562"/>
            <a:ext cx="121444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2 A</a:t>
            </a:r>
            <a:endParaRPr lang="fr-FR" sz="2000" b="1" dirty="0"/>
          </a:p>
        </p:txBody>
      </p:sp>
      <p:sp>
        <p:nvSpPr>
          <p:cNvPr id="47" name="ZoneTexte 46"/>
          <p:cNvSpPr txBox="1"/>
          <p:nvPr/>
        </p:nvSpPr>
        <p:spPr>
          <a:xfrm>
            <a:off x="3500430" y="4786322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48 x 2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3500430" y="5214950"/>
            <a:ext cx="11429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96 VA</a:t>
            </a:r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4214810" y="1857364"/>
            <a:ext cx="11429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96 VA</a:t>
            </a:r>
            <a:endParaRPr lang="fr-FR" b="1" dirty="0"/>
          </a:p>
        </p:txBody>
      </p:sp>
      <p:sp>
        <p:nvSpPr>
          <p:cNvPr id="50" name="Rectangle à coins arrondis 49"/>
          <p:cNvSpPr/>
          <p:nvPr/>
        </p:nvSpPr>
        <p:spPr>
          <a:xfrm>
            <a:off x="6858016" y="1928802"/>
            <a:ext cx="1143008" cy="20717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7" grpId="0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3500430" y="4786322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48 x 2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3500430" y="5214950"/>
            <a:ext cx="11429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96 VA</a:t>
            </a:r>
            <a:endParaRPr lang="fr-FR" dirty="0"/>
          </a:p>
        </p:txBody>
      </p:sp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48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8" name="Image 6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746781"/>
            <a:ext cx="6210300" cy="411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96 VA</a:t>
            </a:r>
            <a:endParaRPr lang="fr-FR" b="1" dirty="0"/>
          </a:p>
        </p:txBody>
      </p:sp>
      <p:sp>
        <p:nvSpPr>
          <p:cNvPr id="69" name="Rectangle à coins arrondis 68"/>
          <p:cNvSpPr/>
          <p:nvPr/>
        </p:nvSpPr>
        <p:spPr>
          <a:xfrm>
            <a:off x="6572264" y="3714752"/>
            <a:ext cx="71438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à coins arrondis 71"/>
          <p:cNvSpPr/>
          <p:nvPr/>
        </p:nvSpPr>
        <p:spPr>
          <a:xfrm>
            <a:off x="7500958" y="3571876"/>
            <a:ext cx="142876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Flèche gauche 72"/>
          <p:cNvSpPr/>
          <p:nvPr/>
        </p:nvSpPr>
        <p:spPr>
          <a:xfrm rot="10187535">
            <a:off x="7309909" y="3782151"/>
            <a:ext cx="259671" cy="28575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à coins arrondis 73"/>
          <p:cNvSpPr/>
          <p:nvPr/>
        </p:nvSpPr>
        <p:spPr>
          <a:xfrm>
            <a:off x="3214678" y="2786058"/>
            <a:ext cx="428628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Flèche gauche 74"/>
          <p:cNvSpPr/>
          <p:nvPr/>
        </p:nvSpPr>
        <p:spPr>
          <a:xfrm rot="1334270">
            <a:off x="2366094" y="2725989"/>
            <a:ext cx="857256" cy="21431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1428728" y="2571744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>
                <a:solidFill>
                  <a:prstClr val="black"/>
                </a:solidFill>
              </a:rPr>
              <a:t>230V</a:t>
            </a:r>
            <a:endParaRPr lang="fr-FR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2" grpId="0" animBg="1"/>
      <p:bldP spid="73" grpId="0" animBg="1"/>
      <p:bldP spid="74" grpId="0" animBg="1"/>
      <p:bldP spid="75" grpId="0" animBg="1"/>
      <p:bldP spid="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48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96  VA</a:t>
            </a:r>
            <a:endParaRPr lang="fr-FR" b="1" dirty="0"/>
          </a:p>
        </p:txBody>
      </p:sp>
      <p:sp>
        <p:nvSpPr>
          <p:cNvPr id="77" name="Rectangle 76"/>
          <p:cNvSpPr/>
          <p:nvPr/>
        </p:nvSpPr>
        <p:spPr>
          <a:xfrm>
            <a:off x="1428728" y="2571744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>
                <a:solidFill>
                  <a:prstClr val="black"/>
                </a:solidFill>
              </a:rPr>
              <a:t>230V</a:t>
            </a:r>
            <a:endParaRPr lang="fr-FR" b="1" dirty="0">
              <a:solidFill>
                <a:prstClr val="black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68" name="ZoneTexte 67"/>
          <p:cNvSpPr txBox="1"/>
          <p:nvPr/>
        </p:nvSpPr>
        <p:spPr>
          <a:xfrm>
            <a:off x="3500430" y="4786322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48 x 2</a:t>
            </a:r>
            <a:endParaRPr lang="fr-FR" dirty="0"/>
          </a:p>
        </p:txBody>
      </p:sp>
      <p:sp>
        <p:nvSpPr>
          <p:cNvPr id="69" name="ZoneTexte 68"/>
          <p:cNvSpPr txBox="1"/>
          <p:nvPr/>
        </p:nvSpPr>
        <p:spPr>
          <a:xfrm>
            <a:off x="3500430" y="5214950"/>
            <a:ext cx="11429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96 VA</a:t>
            </a:r>
            <a:endParaRPr lang="fr-FR" dirty="0"/>
          </a:p>
        </p:txBody>
      </p:sp>
      <p:sp>
        <p:nvSpPr>
          <p:cNvPr id="70" name="ZoneTexte 69"/>
          <p:cNvSpPr txBox="1"/>
          <p:nvPr/>
        </p:nvSpPr>
        <p:spPr>
          <a:xfrm>
            <a:off x="5572132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5500694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72" name="ZoneTexte 71"/>
          <p:cNvSpPr txBox="1"/>
          <p:nvPr/>
        </p:nvSpPr>
        <p:spPr>
          <a:xfrm>
            <a:off x="6072198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73" name="Connecteur droit 72"/>
          <p:cNvCxnSpPr/>
          <p:nvPr/>
        </p:nvCxnSpPr>
        <p:spPr>
          <a:xfrm>
            <a:off x="5857884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6072198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75" name="ZoneTexte 74"/>
          <p:cNvSpPr txBox="1"/>
          <p:nvPr/>
        </p:nvSpPr>
        <p:spPr>
          <a:xfrm>
            <a:off x="5500694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76" name="ZoneTexte 75"/>
          <p:cNvSpPr txBox="1"/>
          <p:nvPr/>
        </p:nvSpPr>
        <p:spPr>
          <a:xfrm>
            <a:off x="6000760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96</a:t>
            </a:r>
            <a:endParaRPr lang="fr-FR" dirty="0"/>
          </a:p>
        </p:txBody>
      </p:sp>
      <p:cxnSp>
        <p:nvCxnSpPr>
          <p:cNvPr id="78" name="Connecteur droit 77"/>
          <p:cNvCxnSpPr/>
          <p:nvPr/>
        </p:nvCxnSpPr>
        <p:spPr>
          <a:xfrm>
            <a:off x="5857884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ZoneTexte 78"/>
          <p:cNvSpPr txBox="1"/>
          <p:nvPr/>
        </p:nvSpPr>
        <p:spPr>
          <a:xfrm>
            <a:off x="5929322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230</a:t>
            </a:r>
            <a:endParaRPr lang="fr-FR" dirty="0"/>
          </a:p>
        </p:txBody>
      </p:sp>
      <p:sp>
        <p:nvSpPr>
          <p:cNvPr id="80" name="ZoneTexte 79"/>
          <p:cNvSpPr txBox="1"/>
          <p:nvPr/>
        </p:nvSpPr>
        <p:spPr>
          <a:xfrm>
            <a:off x="4929190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81" name="ZoneTexte 80"/>
          <p:cNvSpPr txBox="1"/>
          <p:nvPr/>
        </p:nvSpPr>
        <p:spPr>
          <a:xfrm>
            <a:off x="5500694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0,41 A</a:t>
            </a:r>
            <a:endParaRPr lang="fr-FR" dirty="0"/>
          </a:p>
        </p:txBody>
      </p:sp>
      <p:sp>
        <p:nvSpPr>
          <p:cNvPr id="82" name="ZoneTexte 81"/>
          <p:cNvSpPr txBox="1"/>
          <p:nvPr/>
        </p:nvSpPr>
        <p:spPr>
          <a:xfrm>
            <a:off x="1357290" y="3286124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0,41 A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4" grpId="0"/>
      <p:bldP spid="75" grpId="0"/>
      <p:bldP spid="76" grpId="0"/>
      <p:bldP spid="79" grpId="0"/>
      <p:bldP spid="80" grpId="0"/>
      <p:bldP spid="81" grpId="0" animBg="1"/>
      <p:bldP spid="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214290"/>
            <a:ext cx="55006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Déterminer les valeurs du transformateur       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/3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Positionner les protections du transformateur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/2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28596" y="1571612"/>
          <a:ext cx="7500990" cy="2627256"/>
        </p:xfrm>
        <a:graphic>
          <a:graphicData uri="http://schemas.openxmlformats.org/drawingml/2006/table">
            <a:tbl>
              <a:tblPr/>
              <a:tblGrid>
                <a:gridCol w="2443843"/>
                <a:gridCol w="154492"/>
                <a:gridCol w="3132505"/>
                <a:gridCol w="1770150"/>
              </a:tblGrid>
              <a:tr h="315558">
                <a:tc rowSpan="2"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3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48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V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 grid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 gridSpan="2"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 smtClean="0"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fr-FR" sz="1900" b="1" dirty="0">
                          <a:latin typeface="Arial"/>
                          <a:ea typeface="Times New Roman"/>
                        </a:rPr>
                        <a:t>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02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071934" y="2643182"/>
            <a:ext cx="1854200" cy="876300"/>
            <a:chOff x="2700" y="4100"/>
            <a:chExt cx="2920" cy="1380"/>
          </a:xfrm>
        </p:grpSpPr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184" name="AutoShape 40"/>
            <p:cNvCxnSpPr>
              <a:cxnSpLocks noChangeShapeType="1"/>
            </p:cNvCxnSpPr>
            <p:nvPr/>
          </p:nvCxn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5" name="AutoShape 41"/>
            <p:cNvCxnSpPr>
              <a:cxnSpLocks noChangeShapeType="1"/>
            </p:cNvCxnSpPr>
            <p:nvPr/>
          </p:nvCxn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6" name="AutoShape 42"/>
            <p:cNvCxnSpPr>
              <a:cxnSpLocks noChangeShapeType="1"/>
            </p:cNvCxnSpPr>
            <p:nvPr/>
          </p:nvCxn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7" name="AutoShape 43"/>
            <p:cNvCxnSpPr>
              <a:cxnSpLocks noChangeShapeType="1"/>
            </p:cNvCxnSpPr>
            <p:nvPr/>
          </p:nvCxn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8" name="AutoShape 44"/>
            <p:cNvCxnSpPr>
              <a:cxnSpLocks noChangeShapeType="1"/>
            </p:cNvCxnSpPr>
            <p:nvPr/>
          </p:nvCxn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89" name="AutoShape 45"/>
            <p:cNvCxnSpPr>
              <a:cxnSpLocks noChangeShapeType="1"/>
            </p:cNvCxnSpPr>
            <p:nvPr/>
          </p:nvCxn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90" name="AutoShape 46"/>
            <p:cNvCxnSpPr>
              <a:cxnSpLocks noChangeShapeType="1"/>
            </p:cNvCxnSpPr>
            <p:nvPr/>
          </p:nvCxn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2" name="ZoneTexte 51"/>
          <p:cNvSpPr txBox="1"/>
          <p:nvPr/>
        </p:nvSpPr>
        <p:spPr>
          <a:xfrm>
            <a:off x="4643438" y="22859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T1</a:t>
            </a:r>
            <a:endParaRPr lang="fr-FR" dirty="0"/>
          </a:p>
        </p:txBody>
      </p:sp>
      <p:graphicFrame>
        <p:nvGraphicFramePr>
          <p:cNvPr id="54" name="Tableau 53"/>
          <p:cNvGraphicFramePr>
            <a:graphicFrameLocks noGrp="1"/>
          </p:cNvGraphicFramePr>
          <p:nvPr/>
        </p:nvGraphicFramePr>
        <p:xfrm>
          <a:off x="1285852" y="4214818"/>
          <a:ext cx="6096000" cy="2122843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216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91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429132"/>
            <a:ext cx="676275" cy="561975"/>
          </a:xfrm>
          <a:prstGeom prst="rect">
            <a:avLst/>
          </a:prstGeom>
          <a:noFill/>
        </p:spPr>
      </p:pic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29058" y="185736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 = 96  VA</a:t>
            </a:r>
            <a:endParaRPr lang="fr-FR" b="1" dirty="0"/>
          </a:p>
        </p:txBody>
      </p:sp>
      <p:sp>
        <p:nvSpPr>
          <p:cNvPr id="77" name="Rectangle 76"/>
          <p:cNvSpPr/>
          <p:nvPr/>
        </p:nvSpPr>
        <p:spPr>
          <a:xfrm>
            <a:off x="1428728" y="2571744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b="1" dirty="0">
                <a:solidFill>
                  <a:prstClr val="black"/>
                </a:solidFill>
              </a:rPr>
              <a:t>230V</a:t>
            </a:r>
            <a:endParaRPr lang="fr-FR" b="1" dirty="0">
              <a:solidFill>
                <a:prstClr val="black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500430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68" name="ZoneTexte 67"/>
          <p:cNvSpPr txBox="1"/>
          <p:nvPr/>
        </p:nvSpPr>
        <p:spPr>
          <a:xfrm>
            <a:off x="3500430" y="4786322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48 x 2</a:t>
            </a:r>
            <a:endParaRPr lang="fr-FR" dirty="0"/>
          </a:p>
        </p:txBody>
      </p:sp>
      <p:sp>
        <p:nvSpPr>
          <p:cNvPr id="69" name="ZoneTexte 68"/>
          <p:cNvSpPr txBox="1"/>
          <p:nvPr/>
        </p:nvSpPr>
        <p:spPr>
          <a:xfrm>
            <a:off x="3500430" y="5214950"/>
            <a:ext cx="11429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 = 96 VA</a:t>
            </a:r>
            <a:endParaRPr lang="fr-FR" dirty="0"/>
          </a:p>
        </p:txBody>
      </p:sp>
      <p:sp>
        <p:nvSpPr>
          <p:cNvPr id="70" name="ZoneTexte 69"/>
          <p:cNvSpPr txBox="1"/>
          <p:nvPr/>
        </p:nvSpPr>
        <p:spPr>
          <a:xfrm>
            <a:off x="5572132" y="4357694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5500694" y="48577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72" name="ZoneTexte 71"/>
          <p:cNvSpPr txBox="1"/>
          <p:nvPr/>
        </p:nvSpPr>
        <p:spPr>
          <a:xfrm>
            <a:off x="6072198" y="47148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73" name="Connecteur droit 72"/>
          <p:cNvCxnSpPr/>
          <p:nvPr/>
        </p:nvCxnSpPr>
        <p:spPr>
          <a:xfrm>
            <a:off x="5857884" y="5072074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6072198" y="507207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75" name="ZoneTexte 74"/>
          <p:cNvSpPr txBox="1"/>
          <p:nvPr/>
        </p:nvSpPr>
        <p:spPr>
          <a:xfrm>
            <a:off x="5500694" y="542926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76" name="ZoneTexte 75"/>
          <p:cNvSpPr txBox="1"/>
          <p:nvPr/>
        </p:nvSpPr>
        <p:spPr>
          <a:xfrm>
            <a:off x="6000760" y="5286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96</a:t>
            </a:r>
            <a:endParaRPr lang="fr-FR" dirty="0"/>
          </a:p>
        </p:txBody>
      </p:sp>
      <p:cxnSp>
        <p:nvCxnSpPr>
          <p:cNvPr id="78" name="Connecteur droit 77"/>
          <p:cNvCxnSpPr/>
          <p:nvPr/>
        </p:nvCxnSpPr>
        <p:spPr>
          <a:xfrm>
            <a:off x="5857884" y="564357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ZoneTexte 78"/>
          <p:cNvSpPr txBox="1"/>
          <p:nvPr/>
        </p:nvSpPr>
        <p:spPr>
          <a:xfrm>
            <a:off x="5929322" y="564357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230</a:t>
            </a:r>
            <a:endParaRPr lang="fr-FR" dirty="0"/>
          </a:p>
        </p:txBody>
      </p:sp>
      <p:sp>
        <p:nvSpPr>
          <p:cNvPr id="80" name="ZoneTexte 79"/>
          <p:cNvSpPr txBox="1"/>
          <p:nvPr/>
        </p:nvSpPr>
        <p:spPr>
          <a:xfrm>
            <a:off x="4929190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81" name="ZoneTexte 80"/>
          <p:cNvSpPr txBox="1"/>
          <p:nvPr/>
        </p:nvSpPr>
        <p:spPr>
          <a:xfrm>
            <a:off x="5500694" y="6000768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0,41 A</a:t>
            </a:r>
            <a:endParaRPr lang="fr-FR" dirty="0"/>
          </a:p>
        </p:txBody>
      </p:sp>
      <p:sp>
        <p:nvSpPr>
          <p:cNvPr id="82" name="ZoneTexte 81"/>
          <p:cNvSpPr txBox="1"/>
          <p:nvPr/>
        </p:nvSpPr>
        <p:spPr>
          <a:xfrm>
            <a:off x="1357290" y="3286124"/>
            <a:ext cx="12144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0,41 A</a:t>
            </a:r>
            <a:endParaRPr lang="fr-FR" b="1" dirty="0"/>
          </a:p>
        </p:txBody>
      </p:sp>
      <p:sp>
        <p:nvSpPr>
          <p:cNvPr id="39" name="Rectangle à coins arrondis 38"/>
          <p:cNvSpPr/>
          <p:nvPr/>
        </p:nvSpPr>
        <p:spPr>
          <a:xfrm>
            <a:off x="1428728" y="2428868"/>
            <a:ext cx="857256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4214810" y="2714620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5572132" y="2714620"/>
            <a:ext cx="214314" cy="71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Pensées 41"/>
          <p:cNvSpPr/>
          <p:nvPr/>
        </p:nvSpPr>
        <p:spPr>
          <a:xfrm>
            <a:off x="2143108" y="1357298"/>
            <a:ext cx="1928826" cy="1285884"/>
          </a:xfrm>
          <a:prstGeom prst="cloudCallout">
            <a:avLst>
              <a:gd name="adj1" fmla="val -47443"/>
              <a:gd name="adj2" fmla="val 5449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 fusible par phase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42852"/>
            <a:ext cx="91440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TRANSFORMATEUR T4 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Suite à une demande de maintenance </a:t>
            </a:r>
            <a:r>
              <a:rPr kumimoji="0" lang="fr-F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ameliorative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Nous allons ajouter un transformateur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T4 de 100Va  400v/24v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Déterminer les valeurs des intensités du primaire et du secondaire      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857224" y="1357298"/>
          <a:ext cx="6834213" cy="2101925"/>
        </p:xfrm>
        <a:graphic>
          <a:graphicData uri="http://schemas.openxmlformats.org/drawingml/2006/table">
            <a:tbl>
              <a:tblPr/>
              <a:tblGrid>
                <a:gridCol w="2047868"/>
                <a:gridCol w="3167106"/>
                <a:gridCol w="1619239"/>
              </a:tblGrid>
              <a:tr h="292249"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PUISSANCE NORMALISEE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 dirty="0">
                          <a:latin typeface="Arial"/>
                          <a:ea typeface="Times New Roman"/>
                        </a:rPr>
                        <a:t>100 VA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5558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 b="1">
                          <a:latin typeface="Arial"/>
                          <a:ea typeface="Times New Roman"/>
                        </a:rPr>
                        <a:t>T4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TENSION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165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400V TRI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900" b="1">
                          <a:latin typeface="Arial"/>
                          <a:ea typeface="Times New Roman"/>
                        </a:rPr>
                        <a:t>24V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82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PRIMAIRE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Arial"/>
                          <a:ea typeface="Times New Roman"/>
                        </a:rPr>
                        <a:t>INTENSITE SECONDAIRE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47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900" dirty="0">
                          <a:latin typeface="Arial"/>
                          <a:ea typeface="Times New Roman"/>
                          <a:cs typeface="Arial"/>
                          <a:sym typeface="Wingdings 2"/>
                        </a:rPr>
                        <a:t></a:t>
                      </a:r>
                      <a:endParaRPr lang="fr-FR" sz="1100" dirty="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3714744" y="2857496"/>
            <a:ext cx="1854200" cy="876300"/>
            <a:chOff x="2700" y="4100"/>
            <a:chExt cx="2920" cy="1380"/>
          </a:xfrm>
        </p:grpSpPr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342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 flipV="1">
              <a:off x="3980" y="4100"/>
              <a:ext cx="798" cy="79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4104" y="5480"/>
              <a:ext cx="1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4047" y="5423"/>
              <a:ext cx="2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3990" y="5366"/>
              <a:ext cx="3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61" y="5195"/>
              <a:ext cx="0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7" name="AutoShape 9"/>
            <p:cNvSpPr>
              <a:spLocks noChangeShapeType="1"/>
            </p:cNvSpPr>
            <p:nvPr/>
          </p:nvSpPr>
          <p:spPr bwMode="auto">
            <a:xfrm flipH="1">
              <a:off x="2700" y="426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6" name="AutoShape 8"/>
            <p:cNvSpPr>
              <a:spLocks noChangeShapeType="1"/>
            </p:cNvSpPr>
            <p:nvPr/>
          </p:nvSpPr>
          <p:spPr bwMode="auto">
            <a:xfrm flipH="1">
              <a:off x="2700" y="472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5" name="AutoShape 7"/>
            <p:cNvSpPr>
              <a:spLocks noChangeShapeType="1"/>
            </p:cNvSpPr>
            <p:nvPr/>
          </p:nvSpPr>
          <p:spPr bwMode="auto">
            <a:xfrm>
              <a:off x="4660" y="426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4" name="AutoShape 6"/>
            <p:cNvSpPr>
              <a:spLocks noChangeShapeType="1"/>
            </p:cNvSpPr>
            <p:nvPr/>
          </p:nvSpPr>
          <p:spPr bwMode="auto">
            <a:xfrm>
              <a:off x="4660" y="4720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3" name="AutoShape 5"/>
            <p:cNvSpPr>
              <a:spLocks noChangeShapeType="1"/>
            </p:cNvSpPr>
            <p:nvPr/>
          </p:nvSpPr>
          <p:spPr bwMode="auto">
            <a:xfrm flipV="1">
              <a:off x="4161" y="4898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2" name="AutoShape 4"/>
            <p:cNvSpPr>
              <a:spLocks noChangeShapeType="1"/>
            </p:cNvSpPr>
            <p:nvPr/>
          </p:nvSpPr>
          <p:spPr bwMode="auto">
            <a:xfrm>
              <a:off x="4161" y="5040"/>
              <a:ext cx="75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71" name="AutoShape 3"/>
            <p:cNvSpPr>
              <a:spLocks noChangeShapeType="1"/>
            </p:cNvSpPr>
            <p:nvPr/>
          </p:nvSpPr>
          <p:spPr bwMode="auto">
            <a:xfrm flipV="1">
              <a:off x="4920" y="4720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aphicFrame>
        <p:nvGraphicFramePr>
          <p:cNvPr id="20" name="Tableau 19"/>
          <p:cNvGraphicFramePr>
            <a:graphicFrameLocks noGrp="1"/>
          </p:cNvGraphicFramePr>
          <p:nvPr/>
        </p:nvGraphicFramePr>
        <p:xfrm>
          <a:off x="1428728" y="4143380"/>
          <a:ext cx="6096000" cy="2214578"/>
        </p:xfrm>
        <a:graphic>
          <a:graphicData uri="http://schemas.openxmlformats.org/drawingml/2006/table">
            <a:tbl>
              <a:tblPr/>
              <a:tblGrid>
                <a:gridCol w="808988"/>
                <a:gridCol w="5287012"/>
              </a:tblGrid>
              <a:tr h="64067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300" b="1">
                          <a:latin typeface="Arial"/>
                          <a:ea typeface="Times New Roman"/>
                        </a:rPr>
                        <a:t>Calculs</a:t>
                      </a:r>
                      <a:endParaRPr lang="fr-FR" sz="1100">
                        <a:latin typeface="Times New Roman"/>
                        <a:ea typeface="Times New Roman"/>
                      </a:endParaRPr>
                    </a:p>
                  </a:txBody>
                  <a:tcPr marL="64546" marR="6454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73900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fr-FR" sz="1000" dirty="0">
                        <a:latin typeface="Arial"/>
                        <a:ea typeface="Times New Roman"/>
                      </a:endParaRPr>
                    </a:p>
                  </a:txBody>
                  <a:tcPr marL="64546" marR="6454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84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214818"/>
            <a:ext cx="676275" cy="561975"/>
          </a:xfrm>
          <a:prstGeom prst="rect">
            <a:avLst/>
          </a:prstGeom>
          <a:noFill/>
        </p:spPr>
      </p:pic>
      <p:sp>
        <p:nvSpPr>
          <p:cNvPr id="22" name="ZoneTexte 21"/>
          <p:cNvSpPr txBox="1"/>
          <p:nvPr/>
        </p:nvSpPr>
        <p:spPr>
          <a:xfrm>
            <a:off x="4071934" y="4214818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000496" y="471488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572000" y="457200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4357686" y="4929198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4572000" y="4929198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4000496" y="528638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4500562" y="514351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100</a:t>
            </a:r>
            <a:endParaRPr lang="fr-FR" dirty="0"/>
          </a:p>
        </p:txBody>
      </p:sp>
      <p:cxnSp>
        <p:nvCxnSpPr>
          <p:cNvPr id="29" name="Connecteur droit 28"/>
          <p:cNvCxnSpPr/>
          <p:nvPr/>
        </p:nvCxnSpPr>
        <p:spPr>
          <a:xfrm>
            <a:off x="4357686" y="5500702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4572000" y="550070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24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428992" y="521495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000496" y="5857892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4,16 A</a:t>
            </a:r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6429388" y="3071810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4,16 A</a:t>
            </a:r>
            <a:endParaRPr lang="fr-FR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6000760" y="4286256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 = </a:t>
            </a:r>
            <a:r>
              <a:rPr lang="fr-FR" dirty="0" err="1" smtClean="0"/>
              <a:t>UxI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5929322" y="478632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6500826" y="464344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endParaRPr lang="fr-FR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6286512" y="5000636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6500826" y="5000636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5929322" y="53578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= 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6429388" y="521495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100</a:t>
            </a:r>
            <a:endParaRPr lang="fr-FR" dirty="0"/>
          </a:p>
        </p:txBody>
      </p:sp>
      <p:cxnSp>
        <p:nvCxnSpPr>
          <p:cNvPr id="41" name="Connecteur droit 40"/>
          <p:cNvCxnSpPr/>
          <p:nvPr/>
        </p:nvCxnSpPr>
        <p:spPr>
          <a:xfrm>
            <a:off x="6286512" y="5572140"/>
            <a:ext cx="7858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6357950" y="557214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400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5357818" y="528638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 :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5929322" y="5929330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0,25 A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1643042" y="3071810"/>
            <a:ext cx="12144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0,25 A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7" grpId="0"/>
      <p:bldP spid="28" grpId="0"/>
      <p:bldP spid="30" grpId="0"/>
      <p:bldP spid="31" grpId="0"/>
      <p:bldP spid="32" grpId="0" animBg="1"/>
      <p:bldP spid="33" grpId="0" animBg="1"/>
      <p:bldP spid="34" grpId="0"/>
      <p:bldP spid="35" grpId="0"/>
      <p:bldP spid="36" grpId="0"/>
      <p:bldP spid="38" grpId="0"/>
      <p:bldP spid="39" grpId="0"/>
      <p:bldP spid="40" grpId="0"/>
      <p:bldP spid="42" grpId="0"/>
      <p:bldP spid="43" grpId="0"/>
      <p:bldP spid="44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3" name="AutoShape 1"/>
          <p:cNvSpPr>
            <a:spLocks noChangeArrowheads="1"/>
          </p:cNvSpPr>
          <p:nvPr/>
        </p:nvSpPr>
        <p:spPr bwMode="auto">
          <a:xfrm>
            <a:off x="1714480" y="1142984"/>
            <a:ext cx="23812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57200" y="457200"/>
            <a:ext cx="81848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 Primaire nous avons un porte fusible de référence 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DF8 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donner la référence du (ou des) fusible(s) à utiliser.    </a:t>
            </a: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3329" y="2597091"/>
            <a:ext cx="6117342" cy="166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à coins arrondis 7"/>
          <p:cNvSpPr/>
          <p:nvPr/>
        </p:nvSpPr>
        <p:spPr>
          <a:xfrm>
            <a:off x="5000628" y="3857628"/>
            <a:ext cx="2714644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500562" y="3500438"/>
            <a:ext cx="71438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3" name="AutoShape 1"/>
          <p:cNvSpPr>
            <a:spLocks noChangeArrowheads="1"/>
          </p:cNvSpPr>
          <p:nvPr/>
        </p:nvSpPr>
        <p:spPr bwMode="auto">
          <a:xfrm>
            <a:off x="1714480" y="1142984"/>
            <a:ext cx="23812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57200" y="457200"/>
            <a:ext cx="81848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 Primaire nous avons un porte fusible de référence 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DF8 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donner la référence du (ou des) fusible(s) à utiliser.    </a:t>
            </a: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/1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928802"/>
            <a:ext cx="6210300" cy="423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à coins arrondis 10"/>
          <p:cNvSpPr/>
          <p:nvPr/>
        </p:nvSpPr>
        <p:spPr>
          <a:xfrm>
            <a:off x="2857488" y="3500438"/>
            <a:ext cx="1071570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4857752" y="2214554"/>
            <a:ext cx="121444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4,16 A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4071934" y="3500438"/>
            <a:ext cx="3714776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214546" y="1285860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DF2BA0600</a:t>
            </a:r>
            <a:endParaRPr lang="fr-FR" b="1" dirty="0"/>
          </a:p>
        </p:txBody>
      </p:sp>
      <p:sp>
        <p:nvSpPr>
          <p:cNvPr id="15" name="Pensées 14"/>
          <p:cNvSpPr/>
          <p:nvPr/>
        </p:nvSpPr>
        <p:spPr>
          <a:xfrm>
            <a:off x="1071538" y="0"/>
            <a:ext cx="2357454" cy="785794"/>
          </a:xfrm>
          <a:prstGeom prst="cloudCallout">
            <a:avLst>
              <a:gd name="adj1" fmla="val -37456"/>
              <a:gd name="adj2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FUSIBLE TYPE </a:t>
            </a:r>
            <a:r>
              <a:rPr lang="fr-FR" b="1" dirty="0" err="1" smtClean="0">
                <a:solidFill>
                  <a:schemeClr val="tx1"/>
                </a:solidFill>
              </a:rPr>
              <a:t>aM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0.00121 0.0527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1" animBg="1"/>
      <p:bldP spid="13" grpId="0" animBg="1"/>
      <p:bldP spid="13" grpId="1" animBg="1"/>
      <p:bldP spid="14" grpId="0"/>
      <p:bldP spid="15" grpId="0" animBg="1"/>
      <p:bldP spid="1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" name="AutoShape 1"/>
          <p:cNvSpPr>
            <a:spLocks noChangeArrowheads="1"/>
          </p:cNvSpPr>
          <p:nvPr/>
        </p:nvSpPr>
        <p:spPr bwMode="auto">
          <a:xfrm>
            <a:off x="1314450" y="958850"/>
            <a:ext cx="23812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 Secondaire nous avons un porte fusible de référence 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DFB 1N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donner la référence du (ou des) fusible(s) à utiliser. </a:t>
            </a:r>
            <a:r>
              <a: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/1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ensées 6"/>
          <p:cNvSpPr/>
          <p:nvPr/>
        </p:nvSpPr>
        <p:spPr>
          <a:xfrm>
            <a:off x="1500166" y="642918"/>
            <a:ext cx="2857520" cy="1071570"/>
          </a:xfrm>
          <a:prstGeom prst="cloudCallout">
            <a:avLst>
              <a:gd name="adj1" fmla="val -61976"/>
              <a:gd name="adj2" fmla="val -5330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FUSIBLE TYPE </a:t>
            </a:r>
            <a:r>
              <a:rPr lang="fr-FR" b="1" dirty="0" err="1" smtClean="0">
                <a:solidFill>
                  <a:schemeClr val="tx1"/>
                </a:solidFill>
              </a:rPr>
              <a:t>gG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3329" y="2597091"/>
            <a:ext cx="6117342" cy="166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5072066" y="3714752"/>
            <a:ext cx="250033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57686" y="3429000"/>
            <a:ext cx="85725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" name="AutoShape 1"/>
          <p:cNvSpPr>
            <a:spLocks noChangeArrowheads="1"/>
          </p:cNvSpPr>
          <p:nvPr/>
        </p:nvSpPr>
        <p:spPr bwMode="auto">
          <a:xfrm>
            <a:off x="1314450" y="958850"/>
            <a:ext cx="23812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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 Secondaire nous avons un porte fusible de référence </a:t>
            </a: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DFB 1N</a:t>
            </a: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donner la référence du (ou des) fusible(s) à utiliser. </a:t>
            </a:r>
            <a:r>
              <a: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/1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 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10300" cy="3770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à coins arrondis 11"/>
          <p:cNvSpPr/>
          <p:nvPr/>
        </p:nvSpPr>
        <p:spPr>
          <a:xfrm>
            <a:off x="2857488" y="3500438"/>
            <a:ext cx="1214446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4214810" y="3643314"/>
            <a:ext cx="357190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5000628" y="3071810"/>
            <a:ext cx="121444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 = 0,25 A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1785918" y="107154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DF2 BN 0100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500034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Compléter le schéma unifilaire, en fonction de cette modification   </a:t>
            </a: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/1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28604"/>
            <a:ext cx="1786828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896</Words>
  <Application>Microsoft Office PowerPoint</Application>
  <PresentationFormat>Affichage à l'écran (4:3)</PresentationFormat>
  <Paragraphs>364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2</cp:revision>
  <dcterms:created xsi:type="dcterms:W3CDTF">2008-12-03T13:46:21Z</dcterms:created>
  <dcterms:modified xsi:type="dcterms:W3CDTF">2008-12-03T15:33:43Z</dcterms:modified>
</cp:coreProperties>
</file>