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3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2.wmf"/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A5552-6C60-4843-9AF1-FC57D114DAA9}" type="datetimeFigureOut">
              <a:rPr lang="fr-FR" smtClean="0"/>
              <a:t>13/10/2009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8FF66-8665-437D-A1AE-51CCB3D33B7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857356" y="714356"/>
            <a:ext cx="6000792" cy="276999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RAPPEL SUR LES NOTIONS POIDS ET FORCE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1472" y="1357298"/>
            <a:ext cx="63579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latin typeface="Arial" pitchFamily="34" charset="0"/>
                <a:cs typeface="Arial" pitchFamily="34" charset="0"/>
              </a:rPr>
              <a:t>MASSE : </a:t>
            </a:r>
            <a:r>
              <a:rPr lang="fr-FR" sz="1200" dirty="0">
                <a:latin typeface="Arial" pitchFamily="34" charset="0"/>
                <a:cs typeface="Arial" pitchFamily="34" charset="0"/>
              </a:rPr>
              <a:t>La masse d’un corps caractérise la quantité de matière de ce corps en Kg</a:t>
            </a:r>
            <a:r>
              <a:rPr lang="fr-FR" dirty="0"/>
              <a:t>.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571472" y="1857364"/>
            <a:ext cx="692948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 POIDS :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 poids d’un corps exprime le produit de deux facteurs :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>
                <a:tab pos="914400" algn="l"/>
              </a:tabLs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masse du corps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>
                <a:tab pos="914400" algn="l"/>
              </a:tabLs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L’intensité de la pesanteur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71472" y="2571744"/>
            <a:ext cx="61180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FORCE :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force est capable de produire ou de modifier le mouvement d’un corps.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071538" y="3143248"/>
            <a:ext cx="64293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 POIDS D’UN CORPS est un exemple de FORCE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929058" y="4000504"/>
            <a:ext cx="4643470" cy="114300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Poids de l’objet ou une force en newton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Masse de l’objet en kilogramme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Kg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Intensité de la pesanteur en mètre par seconde carré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m/s</a:t>
            </a:r>
            <a:r>
              <a:rPr kumimoji="0" lang="fr-FR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1000100" y="4286256"/>
            <a:ext cx="70723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4730847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 = M x g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43042" y="4214818"/>
            <a:ext cx="114300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53" grpId="0"/>
      <p:bldP spid="2054" grpId="0"/>
      <p:bldP spid="2055" grpId="0"/>
      <p:bldP spid="2056" grpId="0" animBg="1"/>
      <p:bldP spid="2057" grpId="0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矒木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071546"/>
            <a:ext cx="4800600" cy="1752600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285984" y="357166"/>
            <a:ext cx="4572032" cy="457200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FORCE PRESSANTE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NOTION DE PRESSION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785918" y="107154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M = 10 Kg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71472" y="285749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Dans cette expérience on pose une pièce d’une masse de </a:t>
            </a:r>
            <a:r>
              <a:rPr kumimoji="0" lang="fr-F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10Kg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dans un bac de sable suivant trois positions.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57356" y="3429000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On constate que la pièce en </a:t>
            </a:r>
            <a:r>
              <a:rPr lang="fr-FR" b="1" dirty="0"/>
              <a:t>A</a:t>
            </a:r>
            <a:r>
              <a:rPr lang="fr-FR" dirty="0"/>
              <a:t> s’enfonce moins qu’en </a:t>
            </a:r>
            <a:r>
              <a:rPr lang="fr-FR" b="1" dirty="0"/>
              <a:t>C</a:t>
            </a:r>
            <a:endParaRPr lang="fr-FR" dirty="0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643042" y="400050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Dans  les 3 cas le sable subit une pression.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3428992" y="4357694"/>
          <a:ext cx="2505075" cy="419100"/>
        </p:xfrm>
        <a:graphic>
          <a:graphicData uri="http://schemas.openxmlformats.org/presentationml/2006/ole">
            <p:oleObj spid="_x0000_s15365" name="Équation" r:id="rId4" imgW="2501900" imgH="419100" progId="Equation.3">
              <p:embed/>
            </p:oleObj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3071802" y="5429264"/>
          <a:ext cx="428625" cy="390525"/>
        </p:xfrm>
        <a:graphic>
          <a:graphicData uri="http://schemas.openxmlformats.org/presentationml/2006/ole">
            <p:oleObj spid="_x0000_s15367" name="Équation" r:id="rId5" imgW="431613" imgH="393529" progId="Equation.3">
              <p:embed/>
            </p:oleObj>
          </a:graphicData>
        </a:graphic>
      </p:graphicFrame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4857752" y="5214950"/>
            <a:ext cx="36576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Pression en pascal (</a:t>
            </a: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Force en newton (</a:t>
            </a: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Surface en mètre carré (</a:t>
            </a: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fr-FR" sz="1200" b="1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4" grpId="0"/>
      <p:bldP spid="8" grpId="0"/>
      <p:bldP spid="15366" grpId="0"/>
      <p:bldP spid="1536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857224" y="42860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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Calcul de la force pressante de la pièce :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14612" y="128586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F= m x g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714612" y="171448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 = 10 x 9,81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714612" y="2214554"/>
            <a:ext cx="128588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F = 98,1 N</a:t>
            </a:r>
            <a:endParaRPr lang="fr-FR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286248" y="1071546"/>
            <a:ext cx="4643470" cy="114300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200" b="1" dirty="0">
                <a:latin typeface="Arial" pitchFamily="34" charset="0"/>
                <a:cs typeface="Arial" pitchFamily="34" charset="0"/>
              </a:rPr>
              <a:t>F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Poids de l’objet ou une force en newton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Masse de l’objet en kilogramme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Kg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Intensité de la pesanteur en mètre par seconde carré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m/s</a:t>
            </a:r>
            <a:r>
              <a:rPr kumimoji="0" lang="fr-FR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857224" y="292893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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Calcul des pressions suivant les trois positions :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 </a:t>
            </a:r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357290" y="3714752"/>
          <a:ext cx="5849620" cy="2033599"/>
        </p:xfrm>
        <a:graphic>
          <a:graphicData uri="http://schemas.openxmlformats.org/drawingml/2006/table">
            <a:tbl>
              <a:tblPr/>
              <a:tblGrid>
                <a:gridCol w="1949450"/>
                <a:gridCol w="1950085"/>
                <a:gridCol w="1950085"/>
              </a:tblGrid>
              <a:tr h="3905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Arial"/>
                          <a:ea typeface="Times New Roman"/>
                        </a:rPr>
                        <a:t>POSITION A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Arial"/>
                          <a:ea typeface="Times New Roman"/>
                        </a:rPr>
                        <a:t>S = 50cm</a:t>
                      </a:r>
                      <a:r>
                        <a:rPr lang="fr-FR" sz="1200" b="1" baseline="30000" dirty="0">
                          <a:latin typeface="Arial"/>
                          <a:ea typeface="Times New Roman"/>
                        </a:rPr>
                        <a:t>2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Arial"/>
                          <a:ea typeface="Times New Roman"/>
                        </a:rPr>
                        <a:t>POSITION B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Arial"/>
                          <a:ea typeface="Times New Roman"/>
                        </a:rPr>
                        <a:t>S = 15cm</a:t>
                      </a:r>
                      <a:r>
                        <a:rPr lang="fr-FR" sz="1200" b="1" baseline="30000">
                          <a:latin typeface="Arial"/>
                          <a:ea typeface="Times New Roman"/>
                        </a:rPr>
                        <a:t>2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Arial"/>
                          <a:ea typeface="Times New Roman"/>
                        </a:rPr>
                        <a:t>POSITION C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Arial"/>
                          <a:ea typeface="Times New Roman"/>
                        </a:rPr>
                        <a:t>S = 10cm</a:t>
                      </a:r>
                      <a:r>
                        <a:rPr lang="fr-FR" sz="1200" b="1" baseline="30000">
                          <a:latin typeface="Arial"/>
                          <a:ea typeface="Times New Roman"/>
                        </a:rPr>
                        <a:t>2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6393" name="Object 9"/>
          <p:cNvGraphicFramePr>
            <a:graphicFrameLocks noChangeAspect="1"/>
          </p:cNvGraphicFramePr>
          <p:nvPr/>
        </p:nvGraphicFramePr>
        <p:xfrm>
          <a:off x="2071670" y="4143380"/>
          <a:ext cx="419100" cy="500066"/>
        </p:xfrm>
        <a:graphic>
          <a:graphicData uri="http://schemas.openxmlformats.org/presentationml/2006/ole">
            <p:oleObj spid="_x0000_s16393" name="Équation" r:id="rId3" imgW="418918" imgH="393529" progId="Equation.3">
              <p:embed/>
            </p:oleObj>
          </a:graphicData>
        </a:graphic>
      </p:graphicFrame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5000628" y="2786058"/>
            <a:ext cx="36576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Pression en pascal (</a:t>
            </a: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Force en newton (</a:t>
            </a: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Surface en mètre carré (</a:t>
            </a: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fr-FR" sz="1200" b="1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2022474" y="4770438"/>
          <a:ext cx="906451" cy="531812"/>
        </p:xfrm>
        <a:graphic>
          <a:graphicData uri="http://schemas.openxmlformats.org/presentationml/2006/ole">
            <p:oleObj spid="_x0000_s16395" name="Équation" r:id="rId4" imgW="660240" imgH="419040" progId="Equation.3">
              <p:embed/>
            </p:oleObj>
          </a:graphicData>
        </a:graphic>
      </p:graphicFrame>
      <p:graphicFrame>
        <p:nvGraphicFramePr>
          <p:cNvPr id="16396" name="Object 12"/>
          <p:cNvGraphicFramePr>
            <a:graphicFrameLocks noChangeAspect="1"/>
          </p:cNvGraphicFramePr>
          <p:nvPr/>
        </p:nvGraphicFramePr>
        <p:xfrm>
          <a:off x="4071934" y="4143380"/>
          <a:ext cx="419100" cy="500063"/>
        </p:xfrm>
        <a:graphic>
          <a:graphicData uri="http://schemas.openxmlformats.org/presentationml/2006/ole">
            <p:oleObj spid="_x0000_s16396" name="Équation" r:id="rId5" imgW="418918" imgH="393529" progId="Equation.3">
              <p:embed/>
            </p:oleObj>
          </a:graphicData>
        </a:graphic>
      </p:graphicFrame>
      <p:graphicFrame>
        <p:nvGraphicFramePr>
          <p:cNvPr id="16397" name="Object 13"/>
          <p:cNvGraphicFramePr>
            <a:graphicFrameLocks noChangeAspect="1"/>
          </p:cNvGraphicFramePr>
          <p:nvPr/>
        </p:nvGraphicFramePr>
        <p:xfrm>
          <a:off x="3805238" y="4786313"/>
          <a:ext cx="1011237" cy="531812"/>
        </p:xfrm>
        <a:graphic>
          <a:graphicData uri="http://schemas.openxmlformats.org/presentationml/2006/ole">
            <p:oleObj spid="_x0000_s16397" name="Équation" r:id="rId6" imgW="736560" imgH="419040" progId="Equation.3">
              <p:embed/>
            </p:oleObj>
          </a:graphicData>
        </a:graphic>
      </p:graphicFrame>
      <p:graphicFrame>
        <p:nvGraphicFramePr>
          <p:cNvPr id="16398" name="Object 14"/>
          <p:cNvGraphicFramePr>
            <a:graphicFrameLocks noChangeAspect="1"/>
          </p:cNvGraphicFramePr>
          <p:nvPr/>
        </p:nvGraphicFramePr>
        <p:xfrm>
          <a:off x="6072198" y="4143380"/>
          <a:ext cx="419100" cy="500063"/>
        </p:xfrm>
        <a:graphic>
          <a:graphicData uri="http://schemas.openxmlformats.org/presentationml/2006/ole">
            <p:oleObj spid="_x0000_s16398" name="Équation" r:id="rId7" imgW="418918" imgH="393529" progId="Equation.3">
              <p:embed/>
            </p:oleObj>
          </a:graphicData>
        </a:graphic>
      </p:graphicFrame>
      <p:graphicFrame>
        <p:nvGraphicFramePr>
          <p:cNvPr id="16399" name="Object 15"/>
          <p:cNvGraphicFramePr>
            <a:graphicFrameLocks noChangeAspect="1"/>
          </p:cNvGraphicFramePr>
          <p:nvPr/>
        </p:nvGraphicFramePr>
        <p:xfrm>
          <a:off x="5846763" y="4786313"/>
          <a:ext cx="889000" cy="531812"/>
        </p:xfrm>
        <a:graphic>
          <a:graphicData uri="http://schemas.openxmlformats.org/presentationml/2006/ole">
            <p:oleObj spid="_x0000_s16399" name="Équation" r:id="rId8" imgW="647640" imgH="419040" progId="Equation.3">
              <p:embed/>
            </p:oleObj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1714480" y="5357826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 = 19620 Pa</a:t>
            </a:r>
            <a:endParaRPr lang="fr-FR" sz="1600" dirty="0"/>
          </a:p>
        </p:txBody>
      </p:sp>
      <p:sp>
        <p:nvSpPr>
          <p:cNvPr id="26" name="ZoneTexte 25"/>
          <p:cNvSpPr txBox="1"/>
          <p:nvPr/>
        </p:nvSpPr>
        <p:spPr>
          <a:xfrm>
            <a:off x="3714744" y="5357826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P=65400Pa</a:t>
            </a:r>
            <a:endParaRPr lang="fr-FR" sz="1600" dirty="0"/>
          </a:p>
        </p:txBody>
      </p:sp>
      <p:sp>
        <p:nvSpPr>
          <p:cNvPr id="27" name="ZoneTexte 26"/>
          <p:cNvSpPr txBox="1"/>
          <p:nvPr/>
        </p:nvSpPr>
        <p:spPr>
          <a:xfrm>
            <a:off x="5643570" y="5357826"/>
            <a:ext cx="12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P=98100Pa</a:t>
            </a:r>
            <a:endParaRPr lang="fr-FR" sz="1600" dirty="0"/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857224" y="585789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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Conclusions :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9" name="Tableau 28"/>
          <p:cNvGraphicFramePr>
            <a:graphicFrameLocks noGrp="1"/>
          </p:cNvGraphicFramePr>
          <p:nvPr/>
        </p:nvGraphicFramePr>
        <p:xfrm>
          <a:off x="1071538" y="6000768"/>
          <a:ext cx="5849620" cy="640080"/>
        </p:xfrm>
        <a:graphic>
          <a:graphicData uri="http://schemas.openxmlformats.org/drawingml/2006/table">
            <a:tbl>
              <a:tblPr/>
              <a:tblGrid>
                <a:gridCol w="5849620"/>
              </a:tblGrid>
              <a:tr h="304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u="none">
                          <a:latin typeface="Arial"/>
                          <a:ea typeface="Times New Roman"/>
                        </a:rPr>
                        <a:t>On constate que moins la surface est importante plus la pression est importante, </a:t>
                      </a:r>
                      <a:endParaRPr lang="fr-FR" sz="1200" u="none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u="none" dirty="0">
                          <a:latin typeface="Arial"/>
                          <a:ea typeface="Times New Roman"/>
                        </a:rPr>
                        <a:t>Ce qui explique que la pièce s’enfonce plus en position </a:t>
                      </a:r>
                      <a:r>
                        <a:rPr lang="fr-FR" sz="1200" b="1" u="none" dirty="0">
                          <a:latin typeface="Arial"/>
                          <a:ea typeface="Times New Roman"/>
                        </a:rPr>
                        <a:t>C</a:t>
                      </a:r>
                      <a:r>
                        <a:rPr lang="fr-FR" sz="1200" u="none" dirty="0">
                          <a:latin typeface="Arial"/>
                          <a:ea typeface="Times New Roman"/>
                        </a:rPr>
                        <a:t>.</a:t>
                      </a:r>
                      <a:endParaRPr lang="fr-FR" sz="1200" u="none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subSp spid="_x0000_s16393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393">
                                            <p:subSp spid="_x0000_s16393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>
                                            <p:subSp spid="_x0000_s16396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6396">
                                            <p:subSp spid="_x0000_s16396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>
                                            <p:subSp spid="_x0000_s16398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398">
                                            <p:subSp spid="_x0000_s16398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subSp spid="_x0000_s16395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6395">
                                            <p:subSp spid="_x0000_s16395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>
                                            <p:subSp spid="_x0000_s16397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6397">
                                            <p:subSp spid="_x0000_s16397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>
                                            <p:subSp spid="_x0000_s16399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6399">
                                            <p:subSp spid="_x0000_s16399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nimBg="1" autoUpdateAnimBg="0"/>
      <p:bldP spid="8" grpId="0" animBg="1" autoUpdateAnimBg="0"/>
      <p:bldP spid="16386" grpId="0" autoUpdateAnimBg="0"/>
      <p:bldP spid="19" grpId="0" animBg="1" autoUpdateAnimBg="0"/>
      <p:bldP spid="25" grpId="0" autoUpdateAnimBg="0"/>
      <p:bldP spid="26" grpId="0" autoUpdateAnimBg="0"/>
      <p:bldP spid="27" grpId="0" autoUpdateAnimBg="0"/>
      <p:bldP spid="164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928794" y="285728"/>
            <a:ext cx="5715040" cy="276999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EXEMPLE DE CALCUL DE PRESSION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1928794" y="1142984"/>
          <a:ext cx="3946467" cy="2000264"/>
        </p:xfrm>
        <a:graphic>
          <a:graphicData uri="http://schemas.openxmlformats.org/presentationml/2006/ole">
            <p:oleObj spid="_x0000_s17414" name="Image bitmap" r:id="rId3" imgW="5144218" imgH="2610214" progId="Paint.Picture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1214414" y="3357562"/>
            <a:ext cx="23214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Calcul de la force pressante :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00166" y="3714752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F = M x g</a:t>
            </a:r>
            <a:endParaRPr lang="fr-FR" sz="1200" b="1" dirty="0">
              <a:latin typeface="Times New Roman"/>
              <a:ea typeface="Times New Roman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3929058" y="3429000"/>
            <a:ext cx="4643470" cy="114300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200" b="1" dirty="0">
                <a:latin typeface="Arial" pitchFamily="34" charset="0"/>
                <a:cs typeface="Arial" pitchFamily="34" charset="0"/>
              </a:rPr>
              <a:t>F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Poids de l’objet ou une force en newton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Masse de l’objet en kilogramme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Kg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Intensité de la pesanteur en mètre par seconde carré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m/s</a:t>
            </a:r>
            <a:r>
              <a:rPr kumimoji="0" lang="fr-FR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00166" y="4143380"/>
            <a:ext cx="12987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200" dirty="0" smtClean="0">
                <a:latin typeface="Arial"/>
                <a:ea typeface="Times New Roman"/>
              </a:rPr>
              <a:t>F =50000 x </a:t>
            </a:r>
            <a:r>
              <a:rPr lang="fr-FR" sz="1200" dirty="0" smtClean="0">
                <a:latin typeface="Arial"/>
                <a:ea typeface="Times New Roman"/>
              </a:rPr>
              <a:t>9,81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00166" y="4572008"/>
            <a:ext cx="10759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200" dirty="0" smtClean="0">
                <a:latin typeface="Arial"/>
                <a:ea typeface="Times New Roman"/>
              </a:rPr>
              <a:t>F =490500 N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85852" y="4929198"/>
            <a:ext cx="17235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Calcul de la surface :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00166" y="5286388"/>
            <a:ext cx="17251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200" dirty="0" smtClean="0">
                <a:latin typeface="Arial"/>
                <a:ea typeface="Times New Roman"/>
              </a:rPr>
              <a:t>S = (4 x 1 ) x 2 = 8 m</a:t>
            </a:r>
            <a:r>
              <a:rPr lang="fr-FR" sz="1200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 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429124" y="4929198"/>
            <a:ext cx="18197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Calcul de la pression :</a:t>
            </a:r>
            <a:endParaRPr lang="fr-FR" sz="1200" dirty="0">
              <a:latin typeface="Times New Roman"/>
              <a:ea typeface="Times New Roman"/>
            </a:endParaRPr>
          </a:p>
        </p:txBody>
      </p:sp>
      <p:graphicFrame>
        <p:nvGraphicFramePr>
          <p:cNvPr id="20" name="Object 7"/>
          <p:cNvGraphicFramePr>
            <a:graphicFrameLocks noChangeAspect="1"/>
          </p:cNvGraphicFramePr>
          <p:nvPr/>
        </p:nvGraphicFramePr>
        <p:xfrm>
          <a:off x="4572000" y="5286388"/>
          <a:ext cx="428625" cy="390525"/>
        </p:xfrm>
        <a:graphic>
          <a:graphicData uri="http://schemas.openxmlformats.org/presentationml/2006/ole">
            <p:oleObj spid="_x0000_s17416" name="Équation" r:id="rId4" imgW="431613" imgH="393529" progId="Equation.3">
              <p:embed/>
            </p:oleObj>
          </a:graphicData>
        </a:graphic>
      </p:graphicFrame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5486400" y="5286388"/>
            <a:ext cx="272893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Pression en pascal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Force en newton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Surface en mètre carré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fr-FR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4357686" y="5786454"/>
          <a:ext cx="831850" cy="390525"/>
        </p:xfrm>
        <a:graphic>
          <a:graphicData uri="http://schemas.openxmlformats.org/presentationml/2006/ole">
            <p:oleObj spid="_x0000_s17417" name="Équation" r:id="rId5" imgW="838080" imgH="393480" progId="Equation.3">
              <p:embed/>
            </p:oleObj>
          </a:graphicData>
        </a:graphic>
      </p:graphicFrame>
      <p:sp>
        <p:nvSpPr>
          <p:cNvPr id="24" name="Rectangle 23"/>
          <p:cNvSpPr/>
          <p:nvPr/>
        </p:nvSpPr>
        <p:spPr>
          <a:xfrm>
            <a:off x="4286248" y="6215082"/>
            <a:ext cx="12041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200" dirty="0" smtClean="0">
                <a:latin typeface="Arial"/>
                <a:ea typeface="Times New Roman"/>
              </a:rPr>
              <a:t>P= 61312,5 Pa</a:t>
            </a:r>
            <a:endParaRPr lang="fr-FR" sz="1200" dirty="0"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  <p:bldP spid="21" grpId="0" animBg="1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3786182" y="428604"/>
          <a:ext cx="1428750" cy="2571750"/>
        </p:xfrm>
        <a:graphic>
          <a:graphicData uri="http://schemas.openxmlformats.org/presentationml/2006/ole">
            <p:oleObj spid="_x0000_s18433" name="Image bitmap" r:id="rId3" imgW="1619476" imgH="2905531" progId="Paint.Picture">
              <p:embed/>
            </p:oleObj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1714480" y="3429000"/>
          <a:ext cx="419100" cy="390525"/>
        </p:xfrm>
        <a:graphic>
          <a:graphicData uri="http://schemas.openxmlformats.org/presentationml/2006/ole">
            <p:oleObj spid="_x0000_s18436" name="Équation" r:id="rId4" imgW="418918" imgH="393529" progId="Equation.3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1660525" y="4214813"/>
          <a:ext cx="887413" cy="419100"/>
        </p:xfrm>
        <a:graphic>
          <a:graphicData uri="http://schemas.openxmlformats.org/presentationml/2006/ole">
            <p:oleObj spid="_x0000_s18435" name="Équation" r:id="rId5" imgW="888840" imgH="419040" progId="Equation.3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1214414" y="3000372"/>
            <a:ext cx="18197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Calcul de la pression :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643174" y="3357562"/>
            <a:ext cx="257176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Pression en pascal (</a:t>
            </a: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Force en newton (</a:t>
            </a: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Surface en mètre carré (</a:t>
            </a: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fr-FR" sz="1200" b="1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43042" y="4714884"/>
            <a:ext cx="1124475" cy="27699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200" dirty="0" smtClean="0">
                <a:latin typeface="Arial"/>
                <a:ea typeface="Times New Roman"/>
              </a:rPr>
              <a:t>P = 250000 N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572000" y="2571744"/>
            <a:ext cx="1714512" cy="307777"/>
          </a:xfrm>
          <a:prstGeom prst="rect">
            <a:avLst/>
          </a:prstGeom>
          <a:solidFill>
            <a:srgbClr val="E6E6E6"/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4/1000mm</a:t>
            </a:r>
            <a:endParaRPr lang="fr-FR" sz="1400" dirty="0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357290" y="507207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CONCLUCION :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1071538" y="5500702"/>
          <a:ext cx="5857916" cy="685800"/>
        </p:xfrm>
        <a:graphic>
          <a:graphicData uri="http://schemas.openxmlformats.org/drawingml/2006/table">
            <a:tbl>
              <a:tblPr/>
              <a:tblGrid>
                <a:gridCol w="5857916"/>
              </a:tblGrid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</a:rPr>
                        <a:t>On constate qu’une force importante agissant sur une grande surface implique une 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</a:rPr>
                        <a:t>faible pression et q’une force minime agissant sur une petite surface implique une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</a:rPr>
                        <a:t>pression élevée.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nimBg="1" autoUpdateAnimBg="0"/>
      <p:bldP spid="11" grpId="0" animBg="1" autoUpdateAnimBg="0"/>
      <p:bldP spid="18437" grpId="0" autoUpdateAnimBg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251</Words>
  <Application>Microsoft Office PowerPoint</Application>
  <PresentationFormat>Affichage à l'écran (4:3)</PresentationFormat>
  <Paragraphs>71</Paragraphs>
  <Slides>5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Thème Office</vt:lpstr>
      <vt:lpstr>Microsoft Éditeur d'équations 3.0</vt:lpstr>
      <vt:lpstr>Image Paintbrush</vt:lpstr>
      <vt:lpstr>Diapositive 1</vt:lpstr>
      <vt:lpstr>Diapositive 2</vt:lpstr>
      <vt:lpstr>Diapositive 3</vt:lpstr>
      <vt:lpstr>Diapositive 4</vt:lpstr>
      <vt:lpstr>Diapositive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10</cp:revision>
  <dcterms:created xsi:type="dcterms:W3CDTF">2009-10-13T13:48:35Z</dcterms:created>
  <dcterms:modified xsi:type="dcterms:W3CDTF">2009-10-13T15:18:09Z</dcterms:modified>
</cp:coreProperties>
</file>