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5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6" Type="http://schemas.openxmlformats.org/officeDocument/2006/relationships/image" Target="../media/image7.wmf"/><Relationship Id="rId5" Type="http://schemas.openxmlformats.org/officeDocument/2006/relationships/image" Target="../media/image6.wmf"/><Relationship Id="rId4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6" Type="http://schemas.openxmlformats.org/officeDocument/2006/relationships/image" Target="../media/image12.wmf"/><Relationship Id="rId5" Type="http://schemas.openxmlformats.org/officeDocument/2006/relationships/image" Target="../media/image11.wmf"/><Relationship Id="rId4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2.wmf"/><Relationship Id="rId1" Type="http://schemas.openxmlformats.org/officeDocument/2006/relationships/image" Target="../media/image13.png"/><Relationship Id="rId4" Type="http://schemas.openxmlformats.org/officeDocument/2006/relationships/image" Target="../media/image15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2.wmf"/><Relationship Id="rId1" Type="http://schemas.openxmlformats.org/officeDocument/2006/relationships/image" Target="../media/image16.png"/><Relationship Id="rId4" Type="http://schemas.openxmlformats.org/officeDocument/2006/relationships/image" Target="../media/image18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3.png"/><Relationship Id="rId1" Type="http://schemas.openxmlformats.org/officeDocument/2006/relationships/image" Target="../media/image16.png"/><Relationship Id="rId4" Type="http://schemas.openxmlformats.org/officeDocument/2006/relationships/image" Target="../media/image15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7" Type="http://schemas.openxmlformats.org/officeDocument/2006/relationships/image" Target="../media/image24.wmf"/><Relationship Id="rId2" Type="http://schemas.openxmlformats.org/officeDocument/2006/relationships/image" Target="../media/image2.wmf"/><Relationship Id="rId1" Type="http://schemas.openxmlformats.org/officeDocument/2006/relationships/image" Target="../media/image19.png"/><Relationship Id="rId6" Type="http://schemas.openxmlformats.org/officeDocument/2006/relationships/image" Target="../media/image23.wmf"/><Relationship Id="rId5" Type="http://schemas.openxmlformats.org/officeDocument/2006/relationships/image" Target="../media/image22.png"/><Relationship Id="rId4" Type="http://schemas.openxmlformats.org/officeDocument/2006/relationships/image" Target="../media/image21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wmf"/><Relationship Id="rId1" Type="http://schemas.openxmlformats.org/officeDocument/2006/relationships/image" Target="../media/image19.png"/><Relationship Id="rId4" Type="http://schemas.openxmlformats.org/officeDocument/2006/relationships/image" Target="../media/image24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.wmf"/><Relationship Id="rId1" Type="http://schemas.openxmlformats.org/officeDocument/2006/relationships/image" Target="../media/image27.png"/><Relationship Id="rId6" Type="http://schemas.openxmlformats.org/officeDocument/2006/relationships/image" Target="../media/image31.wmf"/><Relationship Id="rId5" Type="http://schemas.openxmlformats.org/officeDocument/2006/relationships/image" Target="../media/image30.wmf"/><Relationship Id="rId4" Type="http://schemas.openxmlformats.org/officeDocument/2006/relationships/image" Target="../media/image2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20E6D-839D-44B8-A6BD-F37C9AB6EFD7}" type="datetimeFigureOut">
              <a:rPr lang="fr-FR" smtClean="0"/>
              <a:t>04/11/2009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0DE9C-54BC-4214-A1F0-A3315938F25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20E6D-839D-44B8-A6BD-F37C9AB6EFD7}" type="datetimeFigureOut">
              <a:rPr lang="fr-FR" smtClean="0"/>
              <a:t>04/11/2009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0DE9C-54BC-4214-A1F0-A3315938F25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20E6D-839D-44B8-A6BD-F37C9AB6EFD7}" type="datetimeFigureOut">
              <a:rPr lang="fr-FR" smtClean="0"/>
              <a:t>04/11/2009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0DE9C-54BC-4214-A1F0-A3315938F25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20E6D-839D-44B8-A6BD-F37C9AB6EFD7}" type="datetimeFigureOut">
              <a:rPr lang="fr-FR" smtClean="0"/>
              <a:t>04/11/2009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0DE9C-54BC-4214-A1F0-A3315938F25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20E6D-839D-44B8-A6BD-F37C9AB6EFD7}" type="datetimeFigureOut">
              <a:rPr lang="fr-FR" smtClean="0"/>
              <a:t>04/11/2009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0DE9C-54BC-4214-A1F0-A3315938F25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20E6D-839D-44B8-A6BD-F37C9AB6EFD7}" type="datetimeFigureOut">
              <a:rPr lang="fr-FR" smtClean="0"/>
              <a:t>04/11/2009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0DE9C-54BC-4214-A1F0-A3315938F25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20E6D-839D-44B8-A6BD-F37C9AB6EFD7}" type="datetimeFigureOut">
              <a:rPr lang="fr-FR" smtClean="0"/>
              <a:t>04/11/2009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0DE9C-54BC-4214-A1F0-A3315938F25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20E6D-839D-44B8-A6BD-F37C9AB6EFD7}" type="datetimeFigureOut">
              <a:rPr lang="fr-FR" smtClean="0"/>
              <a:t>04/11/2009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0DE9C-54BC-4214-A1F0-A3315938F25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20E6D-839D-44B8-A6BD-F37C9AB6EFD7}" type="datetimeFigureOut">
              <a:rPr lang="fr-FR" smtClean="0"/>
              <a:t>04/11/2009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0DE9C-54BC-4214-A1F0-A3315938F25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20E6D-839D-44B8-A6BD-F37C9AB6EFD7}" type="datetimeFigureOut">
              <a:rPr lang="fr-FR" smtClean="0"/>
              <a:t>04/11/2009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0DE9C-54BC-4214-A1F0-A3315938F25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20E6D-839D-44B8-A6BD-F37C9AB6EFD7}" type="datetimeFigureOut">
              <a:rPr lang="fr-FR" smtClean="0"/>
              <a:t>04/11/2009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0DE9C-54BC-4214-A1F0-A3315938F25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020E6D-839D-44B8-A6BD-F37C9AB6EFD7}" type="datetimeFigureOut">
              <a:rPr lang="fr-FR" smtClean="0"/>
              <a:t>04/11/2009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90DE9C-54BC-4214-A1F0-A3315938F252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image" Target="../media/image8.png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5" Type="http://schemas.openxmlformats.org/officeDocument/2006/relationships/oleObject" Target="../embeddings/oleObject4.bin"/><Relationship Id="rId10" Type="http://schemas.openxmlformats.org/officeDocument/2006/relationships/oleObject" Target="../embeddings/oleObject9.bin"/><Relationship Id="rId4" Type="http://schemas.openxmlformats.org/officeDocument/2006/relationships/oleObject" Target="../embeddings/oleObject3.bin"/><Relationship Id="rId9" Type="http://schemas.openxmlformats.org/officeDocument/2006/relationships/oleObject" Target="../embeddings/oleObject8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3" Type="http://schemas.openxmlformats.org/officeDocument/2006/relationships/image" Target="../media/image8.png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2.bin"/><Relationship Id="rId5" Type="http://schemas.openxmlformats.org/officeDocument/2006/relationships/oleObject" Target="../embeddings/oleObject11.bin"/><Relationship Id="rId10" Type="http://schemas.openxmlformats.org/officeDocument/2006/relationships/oleObject" Target="../embeddings/oleObject16.bin"/><Relationship Id="rId4" Type="http://schemas.openxmlformats.org/officeDocument/2006/relationships/oleObject" Target="../embeddings/oleObject10.bin"/><Relationship Id="rId9" Type="http://schemas.openxmlformats.org/officeDocument/2006/relationships/oleObject" Target="../embeddings/oleObject15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20.bin"/><Relationship Id="rId5" Type="http://schemas.openxmlformats.org/officeDocument/2006/relationships/oleObject" Target="../embeddings/oleObject19.bin"/><Relationship Id="rId4" Type="http://schemas.openxmlformats.org/officeDocument/2006/relationships/oleObject" Target="../embeddings/oleObject18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4.bin"/><Relationship Id="rId5" Type="http://schemas.openxmlformats.org/officeDocument/2006/relationships/oleObject" Target="../embeddings/oleObject23.bin"/><Relationship Id="rId4" Type="http://schemas.openxmlformats.org/officeDocument/2006/relationships/oleObject" Target="../embeddings/oleObject22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28.bin"/><Relationship Id="rId5" Type="http://schemas.openxmlformats.org/officeDocument/2006/relationships/oleObject" Target="../embeddings/oleObject27.bin"/><Relationship Id="rId4" Type="http://schemas.openxmlformats.org/officeDocument/2006/relationships/oleObject" Target="../embeddings/oleObject26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4.bin"/><Relationship Id="rId3" Type="http://schemas.openxmlformats.org/officeDocument/2006/relationships/oleObject" Target="../embeddings/oleObject29.bin"/><Relationship Id="rId7" Type="http://schemas.openxmlformats.org/officeDocument/2006/relationships/oleObject" Target="../embeddings/oleObject3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32.bin"/><Relationship Id="rId5" Type="http://schemas.openxmlformats.org/officeDocument/2006/relationships/oleObject" Target="../embeddings/oleObject31.bin"/><Relationship Id="rId10" Type="http://schemas.openxmlformats.org/officeDocument/2006/relationships/oleObject" Target="../embeddings/oleObject36.bin"/><Relationship Id="rId4" Type="http://schemas.openxmlformats.org/officeDocument/2006/relationships/oleObject" Target="../embeddings/oleObject30.bin"/><Relationship Id="rId9" Type="http://schemas.openxmlformats.org/officeDocument/2006/relationships/oleObject" Target="../embeddings/oleObject35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40.bin"/><Relationship Id="rId5" Type="http://schemas.openxmlformats.org/officeDocument/2006/relationships/oleObject" Target="../embeddings/oleObject39.bin"/><Relationship Id="rId4" Type="http://schemas.openxmlformats.org/officeDocument/2006/relationships/oleObject" Target="../embeddings/oleObject38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42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8.bin"/><Relationship Id="rId3" Type="http://schemas.openxmlformats.org/officeDocument/2006/relationships/oleObject" Target="../embeddings/oleObject43.bin"/><Relationship Id="rId7" Type="http://schemas.openxmlformats.org/officeDocument/2006/relationships/oleObject" Target="../embeddings/oleObject4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46.bin"/><Relationship Id="rId5" Type="http://schemas.openxmlformats.org/officeDocument/2006/relationships/oleObject" Target="../embeddings/oleObject45.bin"/><Relationship Id="rId4" Type="http://schemas.openxmlformats.org/officeDocument/2006/relationships/oleObject" Target="../embeddings/oleObject44.bin"/><Relationship Id="rId9" Type="http://schemas.openxmlformats.org/officeDocument/2006/relationships/oleObject" Target="../embeddings/oleObject49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643042" y="500042"/>
            <a:ext cx="5929322" cy="338554"/>
          </a:xfrm>
          <a:prstGeom prst="rect">
            <a:avLst/>
          </a:prstGeom>
          <a:solidFill>
            <a:srgbClr val="E6E6E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PRESSION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714348" y="1214422"/>
            <a:ext cx="785814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L’unité légal dans le calcul de pression est le </a:t>
            </a:r>
            <a:r>
              <a:rPr kumimoji="0" lang="fr-FR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Pascal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qui vaut </a:t>
            </a:r>
            <a:r>
              <a:rPr kumimoji="0" lang="fr-FR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 N/m</a:t>
            </a:r>
            <a:r>
              <a:rPr kumimoji="0" lang="fr-FR" sz="1400" b="1" i="1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mais on utilise souvent  l’unité pratique  le </a:t>
            </a:r>
            <a:r>
              <a:rPr kumimoji="0" lang="fr-FR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bar 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qui vaut </a:t>
            </a:r>
            <a:r>
              <a:rPr kumimoji="0" lang="fr-FR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1daN/cm</a:t>
            </a:r>
            <a:r>
              <a:rPr kumimoji="0" lang="fr-FR" sz="1400" b="1" i="1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fr-FR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= 10</a:t>
            </a:r>
            <a:r>
              <a:rPr kumimoji="0" lang="fr-FR" sz="1400" b="1" i="1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5</a:t>
            </a:r>
            <a:r>
              <a:rPr kumimoji="0" lang="fr-FR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Pa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.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1214414" y="2071678"/>
          <a:ext cx="7358115" cy="1026388"/>
        </p:xfrm>
        <a:graphic>
          <a:graphicData uri="http://schemas.openxmlformats.org/drawingml/2006/table">
            <a:tbl>
              <a:tblPr/>
              <a:tblGrid>
                <a:gridCol w="1071570"/>
                <a:gridCol w="2428892"/>
                <a:gridCol w="1285884"/>
                <a:gridCol w="2571769"/>
              </a:tblGrid>
              <a:tr h="181970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 dirty="0">
                          <a:latin typeface="Arial"/>
                          <a:ea typeface="Times New Roman"/>
                        </a:rPr>
                        <a:t>Calcul d’une pression en Pascal</a:t>
                      </a:r>
                      <a:endParaRPr lang="fr-FR" sz="1200" dirty="0">
                        <a:latin typeface="Times New Roman"/>
                        <a:ea typeface="Times New Roman"/>
                      </a:endParaRPr>
                    </a:p>
                  </a:txBody>
                  <a:tcPr marL="68239" marR="682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>
                          <a:latin typeface="Arial"/>
                          <a:ea typeface="Times New Roman"/>
                        </a:rPr>
                        <a:t>Calcul d’une pression en bar</a:t>
                      </a:r>
                      <a:endParaRPr lang="fr-FR" sz="1200">
                        <a:latin typeface="Times New Roman"/>
                        <a:ea typeface="Times New Roman"/>
                      </a:endParaRPr>
                    </a:p>
                  </a:txBody>
                  <a:tcPr marL="68239" marR="682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36940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200">
                        <a:latin typeface="Arial"/>
                        <a:ea typeface="Times New Roman"/>
                      </a:endParaRPr>
                    </a:p>
                  </a:txBody>
                  <a:tcPr marL="68239" marR="682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latin typeface="Times New Roman"/>
                        <a:ea typeface="Times New Roman"/>
                      </a:endParaRPr>
                    </a:p>
                  </a:txBody>
                  <a:tcPr marL="68239" marR="682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200" dirty="0">
                        <a:latin typeface="Arial"/>
                        <a:ea typeface="Times New Roman"/>
                      </a:endParaRPr>
                    </a:p>
                  </a:txBody>
                  <a:tcPr marL="68239" marR="682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latin typeface="Times New Roman"/>
                        <a:ea typeface="Times New Roman"/>
                      </a:endParaRPr>
                    </a:p>
                  </a:txBody>
                  <a:tcPr marL="68239" marR="682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328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latin typeface="Times New Roman"/>
                        <a:ea typeface="Times New Roman"/>
                      </a:endParaRPr>
                    </a:p>
                  </a:txBody>
                  <a:tcPr marL="68239" marR="682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latin typeface="Times New Roman"/>
                        <a:ea typeface="Times New Roman"/>
                      </a:endParaRPr>
                    </a:p>
                  </a:txBody>
                  <a:tcPr marL="68239" marR="682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328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latin typeface="Times New Roman"/>
                        <a:ea typeface="Times New Roman"/>
                      </a:endParaRPr>
                    </a:p>
                  </a:txBody>
                  <a:tcPr marL="68239" marR="682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latin typeface="Times New Roman"/>
                        <a:ea typeface="Times New Roman"/>
                      </a:endParaRPr>
                    </a:p>
                  </a:txBody>
                  <a:tcPr marL="68239" marR="682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5143504" y="2500306"/>
          <a:ext cx="419100" cy="390525"/>
        </p:xfrm>
        <a:graphic>
          <a:graphicData uri="http://schemas.openxmlformats.org/presentationml/2006/ole">
            <p:oleObj spid="_x0000_s1028" name="Équation" r:id="rId3" imgW="418918" imgH="393529" progId="Equation.3">
              <p:embed/>
            </p:oleObj>
          </a:graphicData>
        </a:graphic>
      </p:graphicFrame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1500166" y="2428868"/>
          <a:ext cx="419100" cy="390525"/>
        </p:xfrm>
        <a:graphic>
          <a:graphicData uri="http://schemas.openxmlformats.org/presentationml/2006/ole">
            <p:oleObj spid="_x0000_s1027" name="Équation" r:id="rId4" imgW="418918" imgH="393529" progId="Equation.3">
              <p:embed/>
            </p:oleObj>
          </a:graphicData>
        </a:graphic>
      </p:graphicFrame>
      <p:sp>
        <p:nvSpPr>
          <p:cNvPr id="9" name="Rectangle 8"/>
          <p:cNvSpPr/>
          <p:nvPr/>
        </p:nvSpPr>
        <p:spPr>
          <a:xfrm>
            <a:off x="2357422" y="2214554"/>
            <a:ext cx="2042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b="1" dirty="0" smtClean="0">
                <a:latin typeface="Arial" pitchFamily="34" charset="0"/>
                <a:cs typeface="Arial" pitchFamily="34" charset="0"/>
              </a:rPr>
              <a:t>P</a:t>
            </a:r>
            <a:r>
              <a:rPr lang="fr-FR" sz="1200" dirty="0" smtClean="0">
                <a:latin typeface="Arial" pitchFamily="34" charset="0"/>
                <a:cs typeface="Arial" pitchFamily="34" charset="0"/>
              </a:rPr>
              <a:t> : Pression en pascal (</a:t>
            </a:r>
            <a:r>
              <a:rPr lang="fr-FR" sz="1200" b="1" dirty="0" smtClean="0">
                <a:latin typeface="Arial" pitchFamily="34" charset="0"/>
                <a:cs typeface="Arial" pitchFamily="34" charset="0"/>
              </a:rPr>
              <a:t>Pa</a:t>
            </a:r>
            <a:r>
              <a:rPr lang="fr-FR" sz="1200" dirty="0" smtClean="0">
                <a:latin typeface="Arial" pitchFamily="34" charset="0"/>
                <a:cs typeface="Arial" pitchFamily="34" charset="0"/>
              </a:rPr>
              <a:t>)</a:t>
            </a:r>
            <a:endParaRPr lang="fr-FR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357422" y="2500306"/>
            <a:ext cx="180850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fr-FR" sz="1200" b="1" dirty="0" smtClean="0">
                <a:latin typeface="Arial"/>
                <a:ea typeface="Times New Roman"/>
              </a:rPr>
              <a:t>F</a:t>
            </a:r>
            <a:r>
              <a:rPr lang="fr-FR" sz="1200" dirty="0" smtClean="0">
                <a:latin typeface="Arial"/>
                <a:ea typeface="Times New Roman"/>
              </a:rPr>
              <a:t> : Force en newton (</a:t>
            </a:r>
            <a:r>
              <a:rPr lang="fr-FR" sz="1200" b="1" dirty="0" smtClean="0">
                <a:latin typeface="Arial"/>
                <a:ea typeface="Times New Roman"/>
              </a:rPr>
              <a:t>N</a:t>
            </a:r>
            <a:r>
              <a:rPr lang="fr-FR" sz="1200" dirty="0" smtClean="0">
                <a:latin typeface="Arial"/>
                <a:ea typeface="Times New Roman"/>
              </a:rPr>
              <a:t>)</a:t>
            </a:r>
            <a:endParaRPr lang="fr-FR" sz="1200" dirty="0">
              <a:latin typeface="Times New Roman"/>
              <a:ea typeface="Times New Roman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357422" y="2786058"/>
            <a:ext cx="241284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fr-FR" sz="1200" b="1" dirty="0" smtClean="0">
                <a:latin typeface="Arial"/>
                <a:ea typeface="Times New Roman"/>
              </a:rPr>
              <a:t>S</a:t>
            </a:r>
            <a:r>
              <a:rPr lang="fr-FR" sz="1200" dirty="0" smtClean="0">
                <a:latin typeface="Arial"/>
                <a:ea typeface="Times New Roman"/>
              </a:rPr>
              <a:t> : Surface en mètre carrée (</a:t>
            </a:r>
            <a:r>
              <a:rPr lang="fr-FR" sz="1200" b="1" dirty="0" smtClean="0">
                <a:latin typeface="Arial"/>
                <a:ea typeface="Times New Roman"/>
              </a:rPr>
              <a:t>m</a:t>
            </a:r>
            <a:r>
              <a:rPr lang="fr-FR" sz="1200" b="1" baseline="30000" dirty="0" smtClean="0">
                <a:latin typeface="Arial"/>
                <a:ea typeface="Times New Roman"/>
              </a:rPr>
              <a:t>2</a:t>
            </a:r>
            <a:r>
              <a:rPr lang="fr-FR" sz="1200" dirty="0" smtClean="0">
                <a:latin typeface="Arial"/>
                <a:ea typeface="Times New Roman"/>
              </a:rPr>
              <a:t>)</a:t>
            </a:r>
            <a:endParaRPr lang="fr-FR" sz="1200" dirty="0">
              <a:latin typeface="Times New Roman"/>
              <a:ea typeface="Times New Roman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000760" y="2214554"/>
            <a:ext cx="195277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fr-FR" sz="1200" b="1" dirty="0" smtClean="0">
                <a:latin typeface="Arial"/>
                <a:ea typeface="Times New Roman"/>
              </a:rPr>
              <a:t>P</a:t>
            </a:r>
            <a:r>
              <a:rPr lang="fr-FR" sz="1200" dirty="0" smtClean="0">
                <a:latin typeface="Arial"/>
                <a:ea typeface="Times New Roman"/>
              </a:rPr>
              <a:t> : Pression en pascal (</a:t>
            </a:r>
            <a:r>
              <a:rPr lang="fr-FR" sz="1200" b="1" dirty="0" smtClean="0">
                <a:latin typeface="Arial"/>
                <a:ea typeface="Times New Roman"/>
              </a:rPr>
              <a:t>b</a:t>
            </a:r>
            <a:r>
              <a:rPr lang="fr-FR" sz="1200" dirty="0" smtClean="0">
                <a:latin typeface="Arial"/>
                <a:ea typeface="Times New Roman"/>
              </a:rPr>
              <a:t>)</a:t>
            </a:r>
            <a:endParaRPr lang="fr-FR" sz="1200" dirty="0">
              <a:latin typeface="Times New Roman"/>
              <a:ea typeface="Times New Roman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000760" y="2500306"/>
            <a:ext cx="236314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fr-FR" sz="1200" b="1" dirty="0" smtClean="0">
                <a:latin typeface="Arial"/>
                <a:ea typeface="Times New Roman"/>
              </a:rPr>
              <a:t>F</a:t>
            </a:r>
            <a:r>
              <a:rPr lang="fr-FR" sz="1200" dirty="0" smtClean="0">
                <a:latin typeface="Arial"/>
                <a:ea typeface="Times New Roman"/>
              </a:rPr>
              <a:t> : Force en déca newton (</a:t>
            </a:r>
            <a:r>
              <a:rPr lang="fr-FR" sz="1200" b="1" dirty="0" err="1" smtClean="0">
                <a:latin typeface="Arial"/>
                <a:ea typeface="Times New Roman"/>
              </a:rPr>
              <a:t>daN</a:t>
            </a:r>
            <a:r>
              <a:rPr lang="fr-FR" sz="1200" dirty="0" smtClean="0">
                <a:latin typeface="Arial"/>
                <a:ea typeface="Times New Roman"/>
              </a:rPr>
              <a:t>)</a:t>
            </a:r>
            <a:endParaRPr lang="fr-FR" sz="1200" dirty="0">
              <a:latin typeface="Times New Roman"/>
              <a:ea typeface="Times New Roman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000760" y="2786058"/>
            <a:ext cx="282160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fr-FR" sz="1200" b="1" dirty="0" smtClean="0">
                <a:latin typeface="Arial"/>
                <a:ea typeface="Times New Roman"/>
              </a:rPr>
              <a:t>S</a:t>
            </a:r>
            <a:r>
              <a:rPr lang="fr-FR" sz="1200" dirty="0" smtClean="0">
                <a:latin typeface="Arial"/>
                <a:ea typeface="Times New Roman"/>
              </a:rPr>
              <a:t> : Surface en centimètre carrée (</a:t>
            </a:r>
            <a:r>
              <a:rPr lang="fr-FR" sz="1200" b="1" dirty="0" smtClean="0">
                <a:latin typeface="Arial"/>
                <a:ea typeface="Times New Roman"/>
              </a:rPr>
              <a:t>cm</a:t>
            </a:r>
            <a:r>
              <a:rPr lang="fr-FR" sz="1200" b="1" baseline="30000" dirty="0" smtClean="0">
                <a:latin typeface="Arial"/>
                <a:ea typeface="Times New Roman"/>
              </a:rPr>
              <a:t>2</a:t>
            </a:r>
            <a:r>
              <a:rPr lang="fr-FR" sz="1200" dirty="0" smtClean="0">
                <a:latin typeface="Arial"/>
                <a:ea typeface="Times New Roman"/>
              </a:rPr>
              <a:t>)</a:t>
            </a:r>
            <a:endParaRPr lang="fr-FR" sz="1200" dirty="0">
              <a:latin typeface="Times New Roman"/>
              <a:ea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1285852" y="500042"/>
            <a:ext cx="6715140" cy="307777"/>
          </a:xfrm>
          <a:prstGeom prst="rect">
            <a:avLst/>
          </a:prstGeom>
          <a:solidFill>
            <a:srgbClr val="E6E6E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APPLICATION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 descr="矒木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1071546"/>
            <a:ext cx="2286000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4286248" y="1571612"/>
            <a:ext cx="3657600" cy="85725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On applique sur un piston d’un diamètre </a:t>
            </a: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100mm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une force de </a:t>
            </a: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10 </a:t>
            </a:r>
            <a:r>
              <a:rPr kumimoji="0" lang="fr-FR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daN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, calculer la pression en </a:t>
            </a: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bar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et en </a:t>
            </a: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pascal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7" name="Rectangle 6"/>
          <p:cNvSpPr/>
          <p:nvPr/>
        </p:nvSpPr>
        <p:spPr>
          <a:xfrm>
            <a:off x="928662" y="3143248"/>
            <a:ext cx="281692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b="1" dirty="0"/>
              <a:t>Calcul d’une pression en Pascal</a:t>
            </a:r>
            <a:endParaRPr lang="fr-FR" sz="1600" dirty="0"/>
          </a:p>
        </p:txBody>
      </p:sp>
      <p:graphicFrame>
        <p:nvGraphicFramePr>
          <p:cNvPr id="4100" name="Object 4"/>
          <p:cNvGraphicFramePr>
            <a:graphicFrameLocks noChangeAspect="1"/>
          </p:cNvGraphicFramePr>
          <p:nvPr/>
        </p:nvGraphicFramePr>
        <p:xfrm>
          <a:off x="1071538" y="3643314"/>
          <a:ext cx="419100" cy="390525"/>
        </p:xfrm>
        <a:graphic>
          <a:graphicData uri="http://schemas.openxmlformats.org/presentationml/2006/ole">
            <p:oleObj spid="_x0000_s4100" name="Équation" r:id="rId4" imgW="418918" imgH="393529" progId="Equation.3">
              <p:embed/>
            </p:oleObj>
          </a:graphicData>
        </a:graphic>
      </p:graphicFrame>
      <p:sp>
        <p:nvSpPr>
          <p:cNvPr id="9" name="Rectangle 8"/>
          <p:cNvSpPr/>
          <p:nvPr/>
        </p:nvSpPr>
        <p:spPr>
          <a:xfrm>
            <a:off x="1785918" y="3429000"/>
            <a:ext cx="2042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b="1" dirty="0" smtClean="0">
                <a:latin typeface="Arial" pitchFamily="34" charset="0"/>
                <a:cs typeface="Arial" pitchFamily="34" charset="0"/>
              </a:rPr>
              <a:t>P</a:t>
            </a:r>
            <a:r>
              <a:rPr lang="fr-FR" sz="1200" dirty="0" smtClean="0">
                <a:latin typeface="Arial" pitchFamily="34" charset="0"/>
                <a:cs typeface="Arial" pitchFamily="34" charset="0"/>
              </a:rPr>
              <a:t> : Pression en pascal (</a:t>
            </a:r>
            <a:r>
              <a:rPr lang="fr-FR" sz="1200" b="1" dirty="0" smtClean="0">
                <a:latin typeface="Arial" pitchFamily="34" charset="0"/>
                <a:cs typeface="Arial" pitchFamily="34" charset="0"/>
              </a:rPr>
              <a:t>Pa</a:t>
            </a:r>
            <a:r>
              <a:rPr lang="fr-FR" sz="1200" dirty="0" smtClean="0">
                <a:latin typeface="Arial" pitchFamily="34" charset="0"/>
                <a:cs typeface="Arial" pitchFamily="34" charset="0"/>
              </a:rPr>
              <a:t>)</a:t>
            </a:r>
            <a:endParaRPr lang="fr-FR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785918" y="3714752"/>
            <a:ext cx="180850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fr-FR" sz="1200" b="1" dirty="0" smtClean="0">
                <a:latin typeface="Arial"/>
                <a:ea typeface="Times New Roman"/>
              </a:rPr>
              <a:t>F</a:t>
            </a:r>
            <a:r>
              <a:rPr lang="fr-FR" sz="1200" dirty="0" smtClean="0">
                <a:latin typeface="Arial"/>
                <a:ea typeface="Times New Roman"/>
              </a:rPr>
              <a:t> : Force en newton (</a:t>
            </a:r>
            <a:r>
              <a:rPr lang="fr-FR" sz="1200" b="1" dirty="0" smtClean="0">
                <a:latin typeface="Arial"/>
                <a:ea typeface="Times New Roman"/>
              </a:rPr>
              <a:t>N</a:t>
            </a:r>
            <a:r>
              <a:rPr lang="fr-FR" sz="1200" dirty="0" smtClean="0">
                <a:latin typeface="Arial"/>
                <a:ea typeface="Times New Roman"/>
              </a:rPr>
              <a:t>)</a:t>
            </a:r>
            <a:endParaRPr lang="fr-FR" sz="1200" dirty="0">
              <a:latin typeface="Times New Roman"/>
              <a:ea typeface="Times New Roman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785918" y="4000504"/>
            <a:ext cx="241284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fr-FR" sz="1200" b="1" dirty="0" smtClean="0">
                <a:latin typeface="Arial"/>
                <a:ea typeface="Times New Roman"/>
              </a:rPr>
              <a:t>S</a:t>
            </a:r>
            <a:r>
              <a:rPr lang="fr-FR" sz="1200" dirty="0" smtClean="0">
                <a:latin typeface="Arial"/>
                <a:ea typeface="Times New Roman"/>
              </a:rPr>
              <a:t> : Surface en mètre carrée (</a:t>
            </a:r>
            <a:r>
              <a:rPr lang="fr-FR" sz="1200" b="1" dirty="0" smtClean="0">
                <a:latin typeface="Arial"/>
                <a:ea typeface="Times New Roman"/>
              </a:rPr>
              <a:t>m</a:t>
            </a:r>
            <a:r>
              <a:rPr lang="fr-FR" sz="1200" b="1" baseline="30000" dirty="0" smtClean="0">
                <a:latin typeface="Arial"/>
                <a:ea typeface="Times New Roman"/>
              </a:rPr>
              <a:t>2</a:t>
            </a:r>
            <a:r>
              <a:rPr lang="fr-FR" sz="1200" dirty="0" smtClean="0">
                <a:latin typeface="Arial"/>
                <a:ea typeface="Times New Roman"/>
              </a:rPr>
              <a:t>)</a:t>
            </a:r>
            <a:endParaRPr lang="fr-FR" sz="1200" dirty="0">
              <a:latin typeface="Times New Roman"/>
              <a:ea typeface="Times New Roman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00100" y="4500570"/>
            <a:ext cx="241284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fr-FR" sz="1200" b="1" dirty="0" smtClean="0">
                <a:latin typeface="Arial"/>
                <a:ea typeface="Times New Roman"/>
              </a:rPr>
              <a:t>S</a:t>
            </a:r>
            <a:r>
              <a:rPr lang="fr-FR" sz="1200" dirty="0" smtClean="0">
                <a:latin typeface="Arial"/>
                <a:ea typeface="Times New Roman"/>
              </a:rPr>
              <a:t> : Surface en mètre carrée (</a:t>
            </a:r>
            <a:r>
              <a:rPr lang="fr-FR" sz="1200" b="1" dirty="0" smtClean="0">
                <a:latin typeface="Arial"/>
                <a:ea typeface="Times New Roman"/>
              </a:rPr>
              <a:t>m</a:t>
            </a:r>
            <a:r>
              <a:rPr lang="fr-FR" sz="1200" b="1" baseline="30000" dirty="0" smtClean="0">
                <a:latin typeface="Arial"/>
                <a:ea typeface="Times New Roman"/>
              </a:rPr>
              <a:t>2</a:t>
            </a:r>
            <a:r>
              <a:rPr lang="fr-FR" sz="1200" dirty="0" smtClean="0">
                <a:latin typeface="Arial"/>
                <a:ea typeface="Times New Roman"/>
              </a:rPr>
              <a:t>)</a:t>
            </a:r>
            <a:endParaRPr lang="fr-FR" sz="1200" dirty="0">
              <a:latin typeface="Times New Roman"/>
              <a:ea typeface="Times New Roman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857224" y="4857760"/>
            <a:ext cx="14287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latin typeface="Arial" pitchFamily="34" charset="0"/>
                <a:cs typeface="Arial" pitchFamily="34" charset="0"/>
              </a:rPr>
              <a:t>Diamètre 100mm</a:t>
            </a:r>
            <a:endParaRPr lang="fr-FR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Flèche droite 13"/>
          <p:cNvSpPr/>
          <p:nvPr/>
        </p:nvSpPr>
        <p:spPr>
          <a:xfrm>
            <a:off x="2214546" y="4929198"/>
            <a:ext cx="285752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>
            <a:off x="2571736" y="4857760"/>
            <a:ext cx="10001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latin typeface="Arial" pitchFamily="34" charset="0"/>
                <a:cs typeface="Arial" pitchFamily="34" charset="0"/>
              </a:rPr>
              <a:t>0,1 m</a:t>
            </a:r>
            <a:endParaRPr lang="fr-FR" sz="12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8" name="Objet 17"/>
          <p:cNvGraphicFramePr>
            <a:graphicFrameLocks noChangeAspect="1"/>
          </p:cNvGraphicFramePr>
          <p:nvPr/>
        </p:nvGraphicFramePr>
        <p:xfrm>
          <a:off x="1571604" y="5286388"/>
          <a:ext cx="647700" cy="203200"/>
        </p:xfrm>
        <a:graphic>
          <a:graphicData uri="http://schemas.openxmlformats.org/presentationml/2006/ole">
            <p:oleObj spid="_x0000_s4101" name="Équation" r:id="rId5" imgW="647640" imgH="203040" progId="Equation.3">
              <p:embed/>
            </p:oleObj>
          </a:graphicData>
        </a:graphic>
      </p:graphicFrame>
      <p:graphicFrame>
        <p:nvGraphicFramePr>
          <p:cNvPr id="4102" name="Object 6"/>
          <p:cNvGraphicFramePr>
            <a:graphicFrameLocks noChangeAspect="1"/>
          </p:cNvGraphicFramePr>
          <p:nvPr/>
        </p:nvGraphicFramePr>
        <p:xfrm>
          <a:off x="1571604" y="5572140"/>
          <a:ext cx="876300" cy="469900"/>
        </p:xfrm>
        <a:graphic>
          <a:graphicData uri="http://schemas.openxmlformats.org/presentationml/2006/ole">
            <p:oleObj spid="_x0000_s4102" name="Équation" r:id="rId6" imgW="876240" imgH="469800" progId="Equation.3">
              <p:embed/>
            </p:oleObj>
          </a:graphicData>
        </a:graphic>
      </p:graphicFrame>
      <p:graphicFrame>
        <p:nvGraphicFramePr>
          <p:cNvPr id="4103" name="Object 7"/>
          <p:cNvGraphicFramePr>
            <a:graphicFrameLocks noChangeAspect="1"/>
          </p:cNvGraphicFramePr>
          <p:nvPr/>
        </p:nvGraphicFramePr>
        <p:xfrm>
          <a:off x="1571604" y="6192838"/>
          <a:ext cx="952500" cy="228600"/>
        </p:xfrm>
        <a:graphic>
          <a:graphicData uri="http://schemas.openxmlformats.org/presentationml/2006/ole">
            <p:oleObj spid="_x0000_s4103" name="Équation" r:id="rId7" imgW="952200" imgH="228600" progId="Equation.3">
              <p:embed/>
            </p:oleObj>
          </a:graphicData>
        </a:graphic>
      </p:graphicFrame>
      <p:sp>
        <p:nvSpPr>
          <p:cNvPr id="21" name="Rectangle 20"/>
          <p:cNvSpPr/>
          <p:nvPr/>
        </p:nvSpPr>
        <p:spPr>
          <a:xfrm>
            <a:off x="3786182" y="4500570"/>
            <a:ext cx="180850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fr-FR" sz="1200" b="1" dirty="0" smtClean="0">
                <a:latin typeface="Arial"/>
                <a:ea typeface="Times New Roman"/>
              </a:rPr>
              <a:t>F</a:t>
            </a:r>
            <a:r>
              <a:rPr lang="fr-FR" sz="1200" dirty="0" smtClean="0">
                <a:latin typeface="Arial"/>
                <a:ea typeface="Times New Roman"/>
              </a:rPr>
              <a:t> : Force en newton (</a:t>
            </a:r>
            <a:r>
              <a:rPr lang="fr-FR" sz="1200" b="1" dirty="0" smtClean="0">
                <a:latin typeface="Arial"/>
                <a:ea typeface="Times New Roman"/>
              </a:rPr>
              <a:t>N</a:t>
            </a:r>
            <a:r>
              <a:rPr lang="fr-FR" sz="1200" dirty="0" smtClean="0">
                <a:latin typeface="Arial"/>
                <a:ea typeface="Times New Roman"/>
              </a:rPr>
              <a:t>)</a:t>
            </a:r>
            <a:endParaRPr lang="fr-FR" sz="1200" dirty="0">
              <a:latin typeface="Times New Roman"/>
              <a:ea typeface="Times New Roman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3929058" y="4857760"/>
            <a:ext cx="15001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latin typeface="Arial" pitchFamily="34" charset="0"/>
                <a:cs typeface="Arial" pitchFamily="34" charset="0"/>
              </a:rPr>
              <a:t>F = 10daN</a:t>
            </a:r>
            <a:endParaRPr lang="fr-FR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Flèche droite 22"/>
          <p:cNvSpPr/>
          <p:nvPr/>
        </p:nvSpPr>
        <p:spPr>
          <a:xfrm>
            <a:off x="4857752" y="4929198"/>
            <a:ext cx="285752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ZoneTexte 23"/>
          <p:cNvSpPr txBox="1"/>
          <p:nvPr/>
        </p:nvSpPr>
        <p:spPr>
          <a:xfrm>
            <a:off x="5214942" y="4857760"/>
            <a:ext cx="8572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latin typeface="Arial" pitchFamily="34" charset="0"/>
                <a:cs typeface="Arial" pitchFamily="34" charset="0"/>
              </a:rPr>
              <a:t>100 N</a:t>
            </a:r>
            <a:endParaRPr lang="fr-FR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072198" y="4500570"/>
            <a:ext cx="2042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b="1" dirty="0" smtClean="0">
                <a:latin typeface="Arial" pitchFamily="34" charset="0"/>
                <a:cs typeface="Arial" pitchFamily="34" charset="0"/>
              </a:rPr>
              <a:t>P</a:t>
            </a:r>
            <a:r>
              <a:rPr lang="fr-FR" sz="1200" dirty="0" smtClean="0">
                <a:latin typeface="Arial" pitchFamily="34" charset="0"/>
                <a:cs typeface="Arial" pitchFamily="34" charset="0"/>
              </a:rPr>
              <a:t> : Pression en pascal (</a:t>
            </a:r>
            <a:r>
              <a:rPr lang="fr-FR" sz="1200" b="1" dirty="0" smtClean="0">
                <a:latin typeface="Arial" pitchFamily="34" charset="0"/>
                <a:cs typeface="Arial" pitchFamily="34" charset="0"/>
              </a:rPr>
              <a:t>Pa</a:t>
            </a:r>
            <a:r>
              <a:rPr lang="fr-FR" sz="1200" dirty="0" smtClean="0">
                <a:latin typeface="Arial" pitchFamily="34" charset="0"/>
                <a:cs typeface="Arial" pitchFamily="34" charset="0"/>
              </a:rPr>
              <a:t>)</a:t>
            </a:r>
            <a:endParaRPr lang="fr-FR" sz="12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104" name="Object 8"/>
          <p:cNvGraphicFramePr>
            <a:graphicFrameLocks noChangeAspect="1"/>
          </p:cNvGraphicFramePr>
          <p:nvPr/>
        </p:nvGraphicFramePr>
        <p:xfrm>
          <a:off x="6858016" y="4870473"/>
          <a:ext cx="419100" cy="390525"/>
        </p:xfrm>
        <a:graphic>
          <a:graphicData uri="http://schemas.openxmlformats.org/presentationml/2006/ole">
            <p:oleObj spid="_x0000_s4104" name="Équation" r:id="rId8" imgW="418918" imgH="393529" progId="Equation.3">
              <p:embed/>
            </p:oleObj>
          </a:graphicData>
        </a:graphic>
      </p:graphicFrame>
      <p:graphicFrame>
        <p:nvGraphicFramePr>
          <p:cNvPr id="4105" name="Object 9"/>
          <p:cNvGraphicFramePr>
            <a:graphicFrameLocks noChangeAspect="1"/>
          </p:cNvGraphicFramePr>
          <p:nvPr/>
        </p:nvGraphicFramePr>
        <p:xfrm>
          <a:off x="6858016" y="5286388"/>
          <a:ext cx="812800" cy="415925"/>
        </p:xfrm>
        <a:graphic>
          <a:graphicData uri="http://schemas.openxmlformats.org/presentationml/2006/ole">
            <p:oleObj spid="_x0000_s4105" name="Équation" r:id="rId9" imgW="812520" imgH="419040" progId="Equation.3">
              <p:embed/>
            </p:oleObj>
          </a:graphicData>
        </a:graphic>
      </p:graphicFrame>
      <p:graphicFrame>
        <p:nvGraphicFramePr>
          <p:cNvPr id="4106" name="Object 10"/>
          <p:cNvGraphicFramePr>
            <a:graphicFrameLocks noChangeAspect="1"/>
          </p:cNvGraphicFramePr>
          <p:nvPr/>
        </p:nvGraphicFramePr>
        <p:xfrm>
          <a:off x="6858016" y="5905513"/>
          <a:ext cx="1028700" cy="201613"/>
        </p:xfrm>
        <a:graphic>
          <a:graphicData uri="http://schemas.openxmlformats.org/presentationml/2006/ole">
            <p:oleObj spid="_x0000_s4106" name="Équation" r:id="rId10" imgW="1028520" imgH="203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6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4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9" dur="5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4" dur="5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animBg="1"/>
      <p:bldP spid="7" grpId="0"/>
      <p:bldP spid="9" grpId="0"/>
      <p:bldP spid="10" grpId="0"/>
      <p:bldP spid="11" grpId="0"/>
      <p:bldP spid="12" grpId="0"/>
      <p:bldP spid="13" grpId="0"/>
      <p:bldP spid="14" grpId="0" animBg="1"/>
      <p:bldP spid="15" grpId="0"/>
      <p:bldP spid="21" grpId="0"/>
      <p:bldP spid="22" grpId="0"/>
      <p:bldP spid="23" grpId="0" animBg="1"/>
      <p:bldP spid="24" grpId="0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1285852" y="500042"/>
            <a:ext cx="6715140" cy="307777"/>
          </a:xfrm>
          <a:prstGeom prst="rect">
            <a:avLst/>
          </a:prstGeom>
          <a:solidFill>
            <a:srgbClr val="E6E6E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APPLICATION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 descr="矒木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1071546"/>
            <a:ext cx="2286000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4286248" y="1571612"/>
            <a:ext cx="3657600" cy="85725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On applique sur un piston d’un diamètre </a:t>
            </a: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100mm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une force de </a:t>
            </a: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10 </a:t>
            </a:r>
            <a:r>
              <a:rPr kumimoji="0" lang="fr-FR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daN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, calculer la pression en </a:t>
            </a: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bar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et en </a:t>
            </a: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pascal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7" name="Rectangle 6"/>
          <p:cNvSpPr/>
          <p:nvPr/>
        </p:nvSpPr>
        <p:spPr>
          <a:xfrm>
            <a:off x="928662" y="3143248"/>
            <a:ext cx="25785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b="1" dirty="0"/>
              <a:t>Calcul d’une pression en </a:t>
            </a:r>
            <a:r>
              <a:rPr lang="fr-FR" sz="1600" b="1" dirty="0" smtClean="0"/>
              <a:t>bar</a:t>
            </a:r>
            <a:endParaRPr lang="fr-FR" sz="1600" dirty="0"/>
          </a:p>
        </p:txBody>
      </p:sp>
      <p:graphicFrame>
        <p:nvGraphicFramePr>
          <p:cNvPr id="4100" name="Object 4"/>
          <p:cNvGraphicFramePr>
            <a:graphicFrameLocks noChangeAspect="1"/>
          </p:cNvGraphicFramePr>
          <p:nvPr/>
        </p:nvGraphicFramePr>
        <p:xfrm>
          <a:off x="1071538" y="3643314"/>
          <a:ext cx="419100" cy="390525"/>
        </p:xfrm>
        <a:graphic>
          <a:graphicData uri="http://schemas.openxmlformats.org/presentationml/2006/ole">
            <p:oleObj spid="_x0000_s15362" name="Équation" r:id="rId4" imgW="418918" imgH="393529" progId="Equation.3">
              <p:embed/>
            </p:oleObj>
          </a:graphicData>
        </a:graphic>
      </p:graphicFrame>
      <p:sp>
        <p:nvSpPr>
          <p:cNvPr id="9" name="Rectangle 8"/>
          <p:cNvSpPr/>
          <p:nvPr/>
        </p:nvSpPr>
        <p:spPr>
          <a:xfrm>
            <a:off x="1785918" y="3429000"/>
            <a:ext cx="195277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b="1" dirty="0" smtClean="0">
                <a:latin typeface="Arial" pitchFamily="34" charset="0"/>
                <a:cs typeface="Arial" pitchFamily="34" charset="0"/>
              </a:rPr>
              <a:t>P</a:t>
            </a:r>
            <a:r>
              <a:rPr lang="fr-FR" sz="1200" dirty="0" smtClean="0">
                <a:latin typeface="Arial" pitchFamily="34" charset="0"/>
                <a:cs typeface="Arial" pitchFamily="34" charset="0"/>
              </a:rPr>
              <a:t> : Pression en pascal (</a:t>
            </a:r>
            <a:r>
              <a:rPr lang="fr-FR" sz="1200" b="1" dirty="0">
                <a:latin typeface="Arial" pitchFamily="34" charset="0"/>
                <a:cs typeface="Arial" pitchFamily="34" charset="0"/>
              </a:rPr>
              <a:t>b</a:t>
            </a:r>
            <a:r>
              <a:rPr lang="fr-FR" sz="1200" dirty="0" smtClean="0">
                <a:latin typeface="Arial" pitchFamily="34" charset="0"/>
                <a:cs typeface="Arial" pitchFamily="34" charset="0"/>
              </a:rPr>
              <a:t>)</a:t>
            </a:r>
            <a:endParaRPr lang="fr-FR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785918" y="3714752"/>
            <a:ext cx="197842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fr-FR" sz="1200" b="1" dirty="0" smtClean="0">
                <a:latin typeface="Arial"/>
                <a:ea typeface="Times New Roman"/>
              </a:rPr>
              <a:t>F</a:t>
            </a:r>
            <a:r>
              <a:rPr lang="fr-FR" sz="1200" dirty="0" smtClean="0">
                <a:latin typeface="Arial"/>
                <a:ea typeface="Times New Roman"/>
              </a:rPr>
              <a:t> : Force en newton (</a:t>
            </a:r>
            <a:r>
              <a:rPr lang="fr-FR" sz="1200" b="1" dirty="0" err="1" smtClean="0">
                <a:latin typeface="Arial"/>
                <a:ea typeface="Times New Roman"/>
              </a:rPr>
              <a:t>daN</a:t>
            </a:r>
            <a:r>
              <a:rPr lang="fr-FR" sz="1200" dirty="0" smtClean="0">
                <a:latin typeface="Arial"/>
                <a:ea typeface="Times New Roman"/>
              </a:rPr>
              <a:t>)</a:t>
            </a:r>
            <a:endParaRPr lang="fr-FR" sz="1200" dirty="0">
              <a:latin typeface="Times New Roman"/>
              <a:ea typeface="Times New Roman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785918" y="4000504"/>
            <a:ext cx="248978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fr-FR" sz="1200" b="1" dirty="0" smtClean="0">
                <a:latin typeface="Arial"/>
                <a:ea typeface="Times New Roman"/>
              </a:rPr>
              <a:t>S</a:t>
            </a:r>
            <a:r>
              <a:rPr lang="fr-FR" sz="1200" dirty="0" smtClean="0">
                <a:latin typeface="Arial"/>
                <a:ea typeface="Times New Roman"/>
              </a:rPr>
              <a:t> : Surface en mètre carrée (</a:t>
            </a:r>
            <a:r>
              <a:rPr lang="fr-FR" sz="1200" b="1" dirty="0" smtClean="0">
                <a:latin typeface="Arial"/>
                <a:ea typeface="Times New Roman"/>
              </a:rPr>
              <a:t>cm</a:t>
            </a:r>
            <a:r>
              <a:rPr lang="fr-FR" sz="1200" b="1" baseline="30000" dirty="0" smtClean="0">
                <a:latin typeface="Arial"/>
                <a:ea typeface="Times New Roman"/>
              </a:rPr>
              <a:t>2</a:t>
            </a:r>
            <a:r>
              <a:rPr lang="fr-FR" sz="1200" dirty="0" smtClean="0">
                <a:latin typeface="Arial"/>
                <a:ea typeface="Times New Roman"/>
              </a:rPr>
              <a:t>)</a:t>
            </a:r>
            <a:endParaRPr lang="fr-FR" sz="1200" dirty="0">
              <a:latin typeface="Times New Roman"/>
              <a:ea typeface="Times New Roman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00100" y="4500570"/>
            <a:ext cx="252344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fr-FR" sz="1200" b="1" dirty="0" smtClean="0">
                <a:latin typeface="Arial"/>
                <a:ea typeface="Times New Roman"/>
              </a:rPr>
              <a:t>S</a:t>
            </a:r>
            <a:r>
              <a:rPr lang="fr-FR" sz="1200" dirty="0" smtClean="0">
                <a:latin typeface="Arial"/>
                <a:ea typeface="Times New Roman"/>
              </a:rPr>
              <a:t> : Surface en mètre carrée (</a:t>
            </a:r>
            <a:r>
              <a:rPr lang="fr-FR" sz="1200" b="1" dirty="0" smtClean="0">
                <a:latin typeface="Arial"/>
                <a:ea typeface="Times New Roman"/>
              </a:rPr>
              <a:t>Cm</a:t>
            </a:r>
            <a:r>
              <a:rPr lang="fr-FR" sz="1200" b="1" baseline="30000" dirty="0" smtClean="0">
                <a:latin typeface="Arial"/>
                <a:ea typeface="Times New Roman"/>
              </a:rPr>
              <a:t>2</a:t>
            </a:r>
            <a:r>
              <a:rPr lang="fr-FR" sz="1200" dirty="0" smtClean="0">
                <a:latin typeface="Arial"/>
                <a:ea typeface="Times New Roman"/>
              </a:rPr>
              <a:t>)</a:t>
            </a:r>
            <a:endParaRPr lang="fr-FR" sz="1200" dirty="0">
              <a:latin typeface="Times New Roman"/>
              <a:ea typeface="Times New Roman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857224" y="4857760"/>
            <a:ext cx="14287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latin typeface="Arial" pitchFamily="34" charset="0"/>
                <a:cs typeface="Arial" pitchFamily="34" charset="0"/>
              </a:rPr>
              <a:t>Diamètre 100mm</a:t>
            </a:r>
            <a:endParaRPr lang="fr-FR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Flèche droite 13"/>
          <p:cNvSpPr/>
          <p:nvPr/>
        </p:nvSpPr>
        <p:spPr>
          <a:xfrm>
            <a:off x="2214546" y="4929198"/>
            <a:ext cx="285752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>
            <a:off x="2571736" y="4857760"/>
            <a:ext cx="10001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latin typeface="Arial" pitchFamily="34" charset="0"/>
                <a:cs typeface="Arial" pitchFamily="34" charset="0"/>
              </a:rPr>
              <a:t>10cm</a:t>
            </a:r>
            <a:endParaRPr lang="fr-FR" sz="12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8" name="Objet 17"/>
          <p:cNvGraphicFramePr>
            <a:graphicFrameLocks noChangeAspect="1"/>
          </p:cNvGraphicFramePr>
          <p:nvPr/>
        </p:nvGraphicFramePr>
        <p:xfrm>
          <a:off x="1571604" y="5286388"/>
          <a:ext cx="647700" cy="203200"/>
        </p:xfrm>
        <a:graphic>
          <a:graphicData uri="http://schemas.openxmlformats.org/presentationml/2006/ole">
            <p:oleObj spid="_x0000_s15363" name="Équation" r:id="rId5" imgW="647640" imgH="203040" progId="Equation.3">
              <p:embed/>
            </p:oleObj>
          </a:graphicData>
        </a:graphic>
      </p:graphicFrame>
      <p:graphicFrame>
        <p:nvGraphicFramePr>
          <p:cNvPr id="4102" name="Object 6"/>
          <p:cNvGraphicFramePr>
            <a:graphicFrameLocks noChangeAspect="1"/>
          </p:cNvGraphicFramePr>
          <p:nvPr/>
        </p:nvGraphicFramePr>
        <p:xfrm>
          <a:off x="1584325" y="5572125"/>
          <a:ext cx="850900" cy="469900"/>
        </p:xfrm>
        <a:graphic>
          <a:graphicData uri="http://schemas.openxmlformats.org/presentationml/2006/ole">
            <p:oleObj spid="_x0000_s15364" name="Équation" r:id="rId6" imgW="850680" imgH="469800" progId="Equation.3">
              <p:embed/>
            </p:oleObj>
          </a:graphicData>
        </a:graphic>
      </p:graphicFrame>
      <p:graphicFrame>
        <p:nvGraphicFramePr>
          <p:cNvPr id="4103" name="Object 7"/>
          <p:cNvGraphicFramePr>
            <a:graphicFrameLocks noChangeAspect="1"/>
          </p:cNvGraphicFramePr>
          <p:nvPr/>
        </p:nvGraphicFramePr>
        <p:xfrm>
          <a:off x="1660525" y="6192838"/>
          <a:ext cx="774700" cy="228600"/>
        </p:xfrm>
        <a:graphic>
          <a:graphicData uri="http://schemas.openxmlformats.org/presentationml/2006/ole">
            <p:oleObj spid="_x0000_s15365" name="Équation" r:id="rId7" imgW="774360" imgH="228600" progId="Equation.3">
              <p:embed/>
            </p:oleObj>
          </a:graphicData>
        </a:graphic>
      </p:graphicFrame>
      <p:sp>
        <p:nvSpPr>
          <p:cNvPr id="25" name="Rectangle 24"/>
          <p:cNvSpPr/>
          <p:nvPr/>
        </p:nvSpPr>
        <p:spPr>
          <a:xfrm>
            <a:off x="4500562" y="4500570"/>
            <a:ext cx="195277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b="1" dirty="0" smtClean="0">
                <a:latin typeface="Arial" pitchFamily="34" charset="0"/>
                <a:cs typeface="Arial" pitchFamily="34" charset="0"/>
              </a:rPr>
              <a:t>P</a:t>
            </a:r>
            <a:r>
              <a:rPr lang="fr-FR" sz="1200" dirty="0" smtClean="0">
                <a:latin typeface="Arial" pitchFamily="34" charset="0"/>
                <a:cs typeface="Arial" pitchFamily="34" charset="0"/>
              </a:rPr>
              <a:t> : Pression en pascal (</a:t>
            </a:r>
            <a:r>
              <a:rPr lang="fr-FR" sz="1200" b="1" dirty="0">
                <a:latin typeface="Arial" pitchFamily="34" charset="0"/>
                <a:cs typeface="Arial" pitchFamily="34" charset="0"/>
              </a:rPr>
              <a:t>b</a:t>
            </a:r>
            <a:r>
              <a:rPr lang="fr-FR" sz="1200" dirty="0" smtClean="0">
                <a:latin typeface="Arial" pitchFamily="34" charset="0"/>
                <a:cs typeface="Arial" pitchFamily="34" charset="0"/>
              </a:rPr>
              <a:t>)</a:t>
            </a:r>
            <a:endParaRPr lang="fr-FR" sz="12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104" name="Object 8"/>
          <p:cNvGraphicFramePr>
            <a:graphicFrameLocks noChangeAspect="1"/>
          </p:cNvGraphicFramePr>
          <p:nvPr/>
        </p:nvGraphicFramePr>
        <p:xfrm>
          <a:off x="5286380" y="4870473"/>
          <a:ext cx="419100" cy="390525"/>
        </p:xfrm>
        <a:graphic>
          <a:graphicData uri="http://schemas.openxmlformats.org/presentationml/2006/ole">
            <p:oleObj spid="_x0000_s15366" name="Équation" r:id="rId8" imgW="418918" imgH="393529" progId="Equation.3">
              <p:embed/>
            </p:oleObj>
          </a:graphicData>
        </a:graphic>
      </p:graphicFrame>
      <p:graphicFrame>
        <p:nvGraphicFramePr>
          <p:cNvPr id="4105" name="Object 9"/>
          <p:cNvGraphicFramePr>
            <a:graphicFrameLocks noChangeAspect="1"/>
          </p:cNvGraphicFramePr>
          <p:nvPr/>
        </p:nvGraphicFramePr>
        <p:xfrm>
          <a:off x="5400675" y="5286375"/>
          <a:ext cx="584200" cy="415925"/>
        </p:xfrm>
        <a:graphic>
          <a:graphicData uri="http://schemas.openxmlformats.org/presentationml/2006/ole">
            <p:oleObj spid="_x0000_s15367" name="Équation" r:id="rId9" imgW="583920" imgH="419040" progId="Equation.3">
              <p:embed/>
            </p:oleObj>
          </a:graphicData>
        </a:graphic>
      </p:graphicFrame>
      <p:graphicFrame>
        <p:nvGraphicFramePr>
          <p:cNvPr id="4106" name="Object 10"/>
          <p:cNvGraphicFramePr>
            <a:graphicFrameLocks noChangeAspect="1"/>
          </p:cNvGraphicFramePr>
          <p:nvPr/>
        </p:nvGraphicFramePr>
        <p:xfrm>
          <a:off x="5489575" y="5905500"/>
          <a:ext cx="622300" cy="201613"/>
        </p:xfrm>
        <a:graphic>
          <a:graphicData uri="http://schemas.openxmlformats.org/presentationml/2006/ole">
            <p:oleObj spid="_x0000_s15368" name="Équation" r:id="rId10" imgW="622080" imgH="203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7" dur="5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  <p:bldP spid="12" grpId="0"/>
      <p:bldP spid="13" grpId="0"/>
      <p:bldP spid="14" grpId="0" animBg="1"/>
      <p:bldP spid="15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1857356" y="500042"/>
            <a:ext cx="5929322" cy="307777"/>
          </a:xfrm>
          <a:prstGeom prst="rect">
            <a:avLst/>
          </a:prstGeom>
          <a:solidFill>
            <a:srgbClr val="E6E6E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PRESSION DANS LES LIQUIDES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1357290" y="928670"/>
            <a:ext cx="707236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Calculer la pression (en bar) de ces deux systèmes en sachant que chaque piston (étanche) sont de masse identique (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100kg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16387" name="Object 3"/>
          <p:cNvGraphicFramePr>
            <a:graphicFrameLocks noChangeAspect="1"/>
          </p:cNvGraphicFramePr>
          <p:nvPr/>
        </p:nvGraphicFramePr>
        <p:xfrm>
          <a:off x="714348" y="1571612"/>
          <a:ext cx="2314575" cy="1866900"/>
        </p:xfrm>
        <a:graphic>
          <a:graphicData uri="http://schemas.openxmlformats.org/presentationml/2006/ole">
            <p:oleObj spid="_x0000_s16387" name="Image bitmap" r:id="rId3" imgW="2314286" imgH="1867161" progId="Paint.Picture">
              <p:embed/>
            </p:oleObj>
          </a:graphicData>
        </a:graphic>
      </p:graphicFrame>
      <p:sp>
        <p:nvSpPr>
          <p:cNvPr id="8" name="Rectangle 7"/>
          <p:cNvSpPr/>
          <p:nvPr/>
        </p:nvSpPr>
        <p:spPr>
          <a:xfrm>
            <a:off x="785786" y="3571876"/>
            <a:ext cx="12827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b="1" dirty="0">
                <a:latin typeface="Arial" pitchFamily="34" charset="0"/>
                <a:cs typeface="Arial" pitchFamily="34" charset="0"/>
              </a:rPr>
              <a:t>S1 = 100 cm</a:t>
            </a:r>
            <a:r>
              <a:rPr lang="fr-FR" sz="1400" b="1" baseline="30000" dirty="0">
                <a:latin typeface="Arial" pitchFamily="34" charset="0"/>
                <a:cs typeface="Arial" pitchFamily="34" charset="0"/>
              </a:rPr>
              <a:t>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285720" y="3929066"/>
            <a:ext cx="215110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b="1" dirty="0">
                <a:latin typeface="Arial" pitchFamily="34" charset="0"/>
                <a:cs typeface="Arial" pitchFamily="34" charset="0"/>
              </a:rPr>
              <a:t>CALCUL DE LA PRESSION</a:t>
            </a:r>
            <a:endParaRPr lang="fr-FR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71472" y="4429132"/>
            <a:ext cx="84991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nl-NL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 = M x g</a:t>
            </a:r>
            <a:endParaRPr kumimoji="0" lang="fr-FR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643042" y="4143381"/>
            <a:ext cx="2428892" cy="14568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lang="fr-FR" sz="1200" b="1" dirty="0">
                <a:latin typeface="Arial" pitchFamily="34" charset="0"/>
                <a:cs typeface="Arial" pitchFamily="34" charset="0"/>
              </a:rPr>
              <a:t>F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: Poids de l’objet ou une force en newton (</a:t>
            </a:r>
            <a:r>
              <a:rPr kumimoji="0" lang="fr-F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N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)</a:t>
            </a:r>
          </a:p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kumimoji="0" lang="fr-F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M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: Masse de l’objet en kilogramme (</a:t>
            </a:r>
            <a:r>
              <a:rPr kumimoji="0" lang="fr-F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Kg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)</a:t>
            </a:r>
          </a:p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kumimoji="0" lang="fr-F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g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: Intensité de la pesanteur en mètre par seconde carré (</a:t>
            </a:r>
            <a:r>
              <a:rPr kumimoji="0" lang="fr-F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m/s</a:t>
            </a:r>
            <a:r>
              <a:rPr kumimoji="0" lang="fr-FR" sz="12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2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)</a:t>
            </a:r>
            <a:endParaRPr kumimoji="0" lang="fr-F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71472" y="5143512"/>
            <a:ext cx="104387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nl-NL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 = 100 x 10</a:t>
            </a:r>
            <a:endParaRPr kumimoji="0" lang="fr-F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71472" y="5572140"/>
            <a:ext cx="992579" cy="276999"/>
          </a:xfrm>
          <a:prstGeom prst="rect">
            <a:avLst/>
          </a:prstGeom>
          <a:ln w="25400"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kumimoji="0" lang="nl-NL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 = 1000 N </a:t>
            </a:r>
            <a:endParaRPr lang="fr-FR" sz="1200" dirty="0"/>
          </a:p>
        </p:txBody>
      </p:sp>
      <p:sp>
        <p:nvSpPr>
          <p:cNvPr id="18" name="Rectangle 17"/>
          <p:cNvSpPr/>
          <p:nvPr/>
        </p:nvSpPr>
        <p:spPr>
          <a:xfrm>
            <a:off x="4643438" y="2000240"/>
            <a:ext cx="25785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b="1" dirty="0"/>
              <a:t>Calcul d’une pression en </a:t>
            </a:r>
            <a:r>
              <a:rPr lang="fr-FR" sz="1600" b="1" dirty="0" smtClean="0"/>
              <a:t>bar</a:t>
            </a:r>
            <a:endParaRPr lang="fr-FR" sz="1600" dirty="0"/>
          </a:p>
        </p:txBody>
      </p:sp>
      <p:graphicFrame>
        <p:nvGraphicFramePr>
          <p:cNvPr id="19" name="Object 4"/>
          <p:cNvGraphicFramePr>
            <a:graphicFrameLocks noChangeAspect="1"/>
          </p:cNvGraphicFramePr>
          <p:nvPr/>
        </p:nvGraphicFramePr>
        <p:xfrm>
          <a:off x="4786314" y="2500306"/>
          <a:ext cx="419100" cy="390525"/>
        </p:xfrm>
        <a:graphic>
          <a:graphicData uri="http://schemas.openxmlformats.org/presentationml/2006/ole">
            <p:oleObj spid="_x0000_s16392" name="Équation" r:id="rId4" imgW="418918" imgH="393529" progId="Equation.3">
              <p:embed/>
            </p:oleObj>
          </a:graphicData>
        </a:graphic>
      </p:graphicFrame>
      <p:sp>
        <p:nvSpPr>
          <p:cNvPr id="20" name="Rectangle 19"/>
          <p:cNvSpPr/>
          <p:nvPr/>
        </p:nvSpPr>
        <p:spPr>
          <a:xfrm>
            <a:off x="5500694" y="2285992"/>
            <a:ext cx="195277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b="1" dirty="0" smtClean="0">
                <a:latin typeface="Arial" pitchFamily="34" charset="0"/>
                <a:cs typeface="Arial" pitchFamily="34" charset="0"/>
              </a:rPr>
              <a:t>P</a:t>
            </a:r>
            <a:r>
              <a:rPr lang="fr-FR" sz="1200" dirty="0" smtClean="0">
                <a:latin typeface="Arial" pitchFamily="34" charset="0"/>
                <a:cs typeface="Arial" pitchFamily="34" charset="0"/>
              </a:rPr>
              <a:t> : Pression en pascal (</a:t>
            </a:r>
            <a:r>
              <a:rPr lang="fr-FR" sz="1200" b="1" dirty="0">
                <a:latin typeface="Arial" pitchFamily="34" charset="0"/>
                <a:cs typeface="Arial" pitchFamily="34" charset="0"/>
              </a:rPr>
              <a:t>b</a:t>
            </a:r>
            <a:r>
              <a:rPr lang="fr-FR" sz="1200" dirty="0" smtClean="0">
                <a:latin typeface="Arial" pitchFamily="34" charset="0"/>
                <a:cs typeface="Arial" pitchFamily="34" charset="0"/>
              </a:rPr>
              <a:t>)</a:t>
            </a:r>
            <a:endParaRPr lang="fr-FR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500694" y="2571744"/>
            <a:ext cx="197842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fr-FR" sz="1200" b="1" dirty="0" smtClean="0">
                <a:latin typeface="Arial"/>
                <a:ea typeface="Times New Roman"/>
              </a:rPr>
              <a:t>F</a:t>
            </a:r>
            <a:r>
              <a:rPr lang="fr-FR" sz="1200" dirty="0" smtClean="0">
                <a:latin typeface="Arial"/>
                <a:ea typeface="Times New Roman"/>
              </a:rPr>
              <a:t> : Force en newton (</a:t>
            </a:r>
            <a:r>
              <a:rPr lang="fr-FR" sz="1200" b="1" dirty="0" err="1" smtClean="0">
                <a:latin typeface="Arial"/>
                <a:ea typeface="Times New Roman"/>
              </a:rPr>
              <a:t>daN</a:t>
            </a:r>
            <a:r>
              <a:rPr lang="fr-FR" sz="1200" dirty="0" smtClean="0">
                <a:latin typeface="Arial"/>
                <a:ea typeface="Times New Roman"/>
              </a:rPr>
              <a:t>)</a:t>
            </a:r>
            <a:endParaRPr lang="fr-FR" sz="1200" dirty="0">
              <a:latin typeface="Times New Roman"/>
              <a:ea typeface="Times New Roman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500694" y="2857496"/>
            <a:ext cx="248978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fr-FR" sz="1200" b="1" dirty="0" smtClean="0">
                <a:latin typeface="Arial"/>
                <a:ea typeface="Times New Roman"/>
              </a:rPr>
              <a:t>S</a:t>
            </a:r>
            <a:r>
              <a:rPr lang="fr-FR" sz="1200" dirty="0" smtClean="0">
                <a:latin typeface="Arial"/>
                <a:ea typeface="Times New Roman"/>
              </a:rPr>
              <a:t> : Surface en mètre carrée (</a:t>
            </a:r>
            <a:r>
              <a:rPr lang="fr-FR" sz="1200" b="1" dirty="0" smtClean="0">
                <a:latin typeface="Arial"/>
                <a:ea typeface="Times New Roman"/>
              </a:rPr>
              <a:t>cm</a:t>
            </a:r>
            <a:r>
              <a:rPr lang="fr-FR" sz="1200" b="1" baseline="30000" dirty="0" smtClean="0">
                <a:latin typeface="Arial"/>
                <a:ea typeface="Times New Roman"/>
              </a:rPr>
              <a:t>2</a:t>
            </a:r>
            <a:r>
              <a:rPr lang="fr-FR" sz="1200" dirty="0" smtClean="0">
                <a:latin typeface="Arial"/>
                <a:ea typeface="Times New Roman"/>
              </a:rPr>
              <a:t>)</a:t>
            </a:r>
            <a:endParaRPr lang="fr-FR" sz="1200" dirty="0">
              <a:latin typeface="Times New Roman"/>
              <a:ea typeface="Times New Roman"/>
            </a:endParaRPr>
          </a:p>
        </p:txBody>
      </p:sp>
      <p:sp>
        <p:nvSpPr>
          <p:cNvPr id="25" name="Flèche droite 24"/>
          <p:cNvSpPr/>
          <p:nvPr/>
        </p:nvSpPr>
        <p:spPr>
          <a:xfrm>
            <a:off x="1643042" y="5643578"/>
            <a:ext cx="285752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25"/>
          <p:cNvSpPr/>
          <p:nvPr/>
        </p:nvSpPr>
        <p:spPr>
          <a:xfrm>
            <a:off x="2071670" y="5572140"/>
            <a:ext cx="1247457" cy="276999"/>
          </a:xfrm>
          <a:prstGeom prst="rect">
            <a:avLst/>
          </a:prstGeom>
          <a:ln w="25400">
            <a:noFill/>
          </a:ln>
        </p:spPr>
        <p:txBody>
          <a:bodyPr wrap="none">
            <a:spAutoFit/>
          </a:bodyPr>
          <a:lstStyle/>
          <a:p>
            <a:r>
              <a:rPr kumimoji="0" lang="nl-NL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 = 10000 </a:t>
            </a:r>
            <a:r>
              <a:rPr kumimoji="0" lang="nl-NL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daN</a:t>
            </a:r>
            <a:r>
              <a:rPr kumimoji="0" lang="nl-NL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lang="fr-FR" sz="1200" dirty="0"/>
          </a:p>
        </p:txBody>
      </p:sp>
      <p:graphicFrame>
        <p:nvGraphicFramePr>
          <p:cNvPr id="16393" name="Object 9"/>
          <p:cNvGraphicFramePr>
            <a:graphicFrameLocks noChangeAspect="1"/>
          </p:cNvGraphicFramePr>
          <p:nvPr/>
        </p:nvGraphicFramePr>
        <p:xfrm>
          <a:off x="5480050" y="3441700"/>
          <a:ext cx="685800" cy="390525"/>
        </p:xfrm>
        <a:graphic>
          <a:graphicData uri="http://schemas.openxmlformats.org/presentationml/2006/ole">
            <p:oleObj spid="_x0000_s16393" name="Équation" r:id="rId5" imgW="685800" imgH="393480" progId="Equation.3">
              <p:embed/>
            </p:oleObj>
          </a:graphicData>
        </a:graphic>
      </p:graphicFrame>
      <p:graphicFrame>
        <p:nvGraphicFramePr>
          <p:cNvPr id="16394" name="Object 9"/>
          <p:cNvGraphicFramePr>
            <a:graphicFrameLocks noChangeAspect="1"/>
          </p:cNvGraphicFramePr>
          <p:nvPr/>
        </p:nvGraphicFramePr>
        <p:xfrm>
          <a:off x="5480050" y="4178300"/>
          <a:ext cx="584200" cy="176213"/>
        </p:xfrm>
        <a:graphic>
          <a:graphicData uri="http://schemas.openxmlformats.org/presentationml/2006/ole">
            <p:oleObj spid="_x0000_s16394" name="Équation" r:id="rId6" imgW="583920" imgH="177480" progId="Equation.3">
              <p:embed/>
            </p:oleObj>
          </a:graphicData>
        </a:graphic>
      </p:graphicFrame>
      <p:sp>
        <p:nvSpPr>
          <p:cNvPr id="29" name="Ellipse 28"/>
          <p:cNvSpPr/>
          <p:nvPr/>
        </p:nvSpPr>
        <p:spPr>
          <a:xfrm>
            <a:off x="785786" y="3500438"/>
            <a:ext cx="1500198" cy="50006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2" name="Connecteur droit avec flèche 31"/>
          <p:cNvCxnSpPr>
            <a:stCxn id="29" idx="6"/>
          </p:cNvCxnSpPr>
          <p:nvPr/>
        </p:nvCxnSpPr>
        <p:spPr>
          <a:xfrm>
            <a:off x="2285984" y="3750471"/>
            <a:ext cx="3429024" cy="3571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Ellipse 32"/>
          <p:cNvSpPr/>
          <p:nvPr/>
        </p:nvSpPr>
        <p:spPr>
          <a:xfrm>
            <a:off x="2000232" y="5500702"/>
            <a:ext cx="1500198" cy="50006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5" name="Connecteur droit avec flèche 34"/>
          <p:cNvCxnSpPr>
            <a:stCxn id="33" idx="6"/>
          </p:cNvCxnSpPr>
          <p:nvPr/>
        </p:nvCxnSpPr>
        <p:spPr>
          <a:xfrm flipV="1">
            <a:off x="3500430" y="3643314"/>
            <a:ext cx="2428892" cy="210742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500"/>
                            </p:stCondLst>
                            <p:childTnLst>
                              <p:par>
                                <p:cTn id="66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3" dur="5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4" dur="5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  <p:bldP spid="8" grpId="0"/>
      <p:bldP spid="12" grpId="0"/>
      <p:bldP spid="14" grpId="0"/>
      <p:bldP spid="15" grpId="0"/>
      <p:bldP spid="16" grpId="0"/>
      <p:bldP spid="17" grpId="0" animBg="1"/>
      <p:bldP spid="18" grpId="0"/>
      <p:bldP spid="20" grpId="0"/>
      <p:bldP spid="21" grpId="0"/>
      <p:bldP spid="22" grpId="0"/>
      <p:bldP spid="25" grpId="0" animBg="1"/>
      <p:bldP spid="26" grpId="0"/>
      <p:bldP spid="29" grpId="0" animBg="1"/>
      <p:bldP spid="3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1857356" y="500042"/>
            <a:ext cx="5929322" cy="307777"/>
          </a:xfrm>
          <a:prstGeom prst="rect">
            <a:avLst/>
          </a:prstGeom>
          <a:solidFill>
            <a:srgbClr val="E6E6E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PRESSION DANS LES LIQUIDES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1357290" y="928670"/>
            <a:ext cx="707236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Calculer la pression ( en bar) de ces deux systèmes en sachant que chaque piston (étanche) sont de masse identique (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100kg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16389" name="Object 5"/>
          <p:cNvGraphicFramePr>
            <a:graphicFrameLocks noChangeAspect="1"/>
          </p:cNvGraphicFramePr>
          <p:nvPr/>
        </p:nvGraphicFramePr>
        <p:xfrm>
          <a:off x="571472" y="1643050"/>
          <a:ext cx="2266950" cy="1847850"/>
        </p:xfrm>
        <a:graphic>
          <a:graphicData uri="http://schemas.openxmlformats.org/presentationml/2006/ole">
            <p:oleObj spid="_x0000_s17411" name="Image bitmap" r:id="rId3" imgW="2266667" imgH="1848108" progId="Paint.Picture">
              <p:embed/>
            </p:oleObj>
          </a:graphicData>
        </a:graphic>
      </p:graphicFrame>
      <p:sp>
        <p:nvSpPr>
          <p:cNvPr id="11" name="Rectangle 10"/>
          <p:cNvSpPr/>
          <p:nvPr/>
        </p:nvSpPr>
        <p:spPr>
          <a:xfrm>
            <a:off x="857224" y="3571876"/>
            <a:ext cx="118333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b="1" dirty="0">
                <a:latin typeface="Arial" pitchFamily="34" charset="0"/>
                <a:cs typeface="Arial" pitchFamily="34" charset="0"/>
              </a:rPr>
              <a:t>S1 = </a:t>
            </a:r>
            <a:r>
              <a:rPr lang="fr-FR" sz="1400" b="1" dirty="0" smtClean="0">
                <a:latin typeface="Arial" pitchFamily="34" charset="0"/>
                <a:cs typeface="Arial" pitchFamily="34" charset="0"/>
              </a:rPr>
              <a:t>50 </a:t>
            </a:r>
            <a:r>
              <a:rPr lang="fr-FR" sz="1400" b="1" dirty="0">
                <a:latin typeface="Arial" pitchFamily="34" charset="0"/>
                <a:cs typeface="Arial" pitchFamily="34" charset="0"/>
              </a:rPr>
              <a:t>cm</a:t>
            </a:r>
            <a:r>
              <a:rPr lang="fr-FR" sz="1400" b="1" baseline="30000" dirty="0">
                <a:latin typeface="Arial" pitchFamily="34" charset="0"/>
                <a:cs typeface="Arial" pitchFamily="34" charset="0"/>
              </a:rPr>
              <a:t>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85720" y="3929066"/>
            <a:ext cx="215110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b="1" dirty="0">
                <a:latin typeface="Arial" pitchFamily="34" charset="0"/>
                <a:cs typeface="Arial" pitchFamily="34" charset="0"/>
              </a:rPr>
              <a:t>CALCUL DE LA PRESSION</a:t>
            </a:r>
            <a:endParaRPr lang="fr-FR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71472" y="4429132"/>
            <a:ext cx="84991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nl-NL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 = M x g</a:t>
            </a:r>
            <a:endParaRPr kumimoji="0" lang="fr-FR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643042" y="4143381"/>
            <a:ext cx="2428892" cy="14568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lang="fr-FR" sz="1200" b="1" dirty="0">
                <a:latin typeface="Arial" pitchFamily="34" charset="0"/>
                <a:cs typeface="Arial" pitchFamily="34" charset="0"/>
              </a:rPr>
              <a:t>F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: Poids de l’objet ou une force en newton (</a:t>
            </a:r>
            <a:r>
              <a:rPr kumimoji="0" lang="fr-F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N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)</a:t>
            </a:r>
          </a:p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kumimoji="0" lang="fr-F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M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: Masse de l’objet en kilogramme (</a:t>
            </a:r>
            <a:r>
              <a:rPr kumimoji="0" lang="fr-F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Kg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)</a:t>
            </a:r>
          </a:p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kumimoji="0" lang="fr-F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g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: Intensité de la pesanteur en mètre par seconde carré (</a:t>
            </a:r>
            <a:r>
              <a:rPr kumimoji="0" lang="fr-F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m/s</a:t>
            </a:r>
            <a:r>
              <a:rPr kumimoji="0" lang="fr-FR" sz="12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2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)</a:t>
            </a:r>
            <a:endParaRPr kumimoji="0" lang="fr-F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71472" y="5143512"/>
            <a:ext cx="104387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nl-NL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 = 100 x 10</a:t>
            </a:r>
            <a:endParaRPr kumimoji="0" lang="fr-F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71472" y="5572140"/>
            <a:ext cx="992579" cy="276999"/>
          </a:xfrm>
          <a:prstGeom prst="rect">
            <a:avLst/>
          </a:prstGeom>
          <a:ln w="25400"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kumimoji="0" lang="nl-NL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 = 1000 N </a:t>
            </a:r>
            <a:endParaRPr lang="fr-FR" sz="1200" dirty="0"/>
          </a:p>
        </p:txBody>
      </p:sp>
      <p:sp>
        <p:nvSpPr>
          <p:cNvPr id="18" name="Flèche droite 17"/>
          <p:cNvSpPr/>
          <p:nvPr/>
        </p:nvSpPr>
        <p:spPr>
          <a:xfrm>
            <a:off x="1643042" y="5643578"/>
            <a:ext cx="285752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/>
          <p:cNvSpPr/>
          <p:nvPr/>
        </p:nvSpPr>
        <p:spPr>
          <a:xfrm>
            <a:off x="2071670" y="5572140"/>
            <a:ext cx="1247457" cy="276999"/>
          </a:xfrm>
          <a:prstGeom prst="rect">
            <a:avLst/>
          </a:prstGeom>
          <a:ln w="25400">
            <a:noFill/>
          </a:ln>
        </p:spPr>
        <p:txBody>
          <a:bodyPr wrap="none">
            <a:spAutoFit/>
          </a:bodyPr>
          <a:lstStyle/>
          <a:p>
            <a:r>
              <a:rPr kumimoji="0" lang="nl-NL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 = 10000 </a:t>
            </a:r>
            <a:r>
              <a:rPr kumimoji="0" lang="nl-NL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daN</a:t>
            </a:r>
            <a:r>
              <a:rPr kumimoji="0" lang="nl-NL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lang="fr-FR" sz="1200" dirty="0"/>
          </a:p>
        </p:txBody>
      </p:sp>
      <p:sp>
        <p:nvSpPr>
          <p:cNvPr id="20" name="Rectangle 19"/>
          <p:cNvSpPr/>
          <p:nvPr/>
        </p:nvSpPr>
        <p:spPr>
          <a:xfrm>
            <a:off x="4643438" y="2000240"/>
            <a:ext cx="25785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b="1" dirty="0"/>
              <a:t>Calcul d’une pression en </a:t>
            </a:r>
            <a:r>
              <a:rPr lang="fr-FR" sz="1600" b="1" dirty="0" smtClean="0"/>
              <a:t>bar</a:t>
            </a:r>
            <a:endParaRPr lang="fr-FR" sz="1600" dirty="0"/>
          </a:p>
        </p:txBody>
      </p:sp>
      <p:graphicFrame>
        <p:nvGraphicFramePr>
          <p:cNvPr id="21" name="Object 4"/>
          <p:cNvGraphicFramePr>
            <a:graphicFrameLocks noChangeAspect="1"/>
          </p:cNvGraphicFramePr>
          <p:nvPr/>
        </p:nvGraphicFramePr>
        <p:xfrm>
          <a:off x="4786314" y="2500306"/>
          <a:ext cx="419100" cy="390525"/>
        </p:xfrm>
        <a:graphic>
          <a:graphicData uri="http://schemas.openxmlformats.org/presentationml/2006/ole">
            <p:oleObj spid="_x0000_s17412" name="Équation" r:id="rId4" imgW="418918" imgH="393529" progId="Equation.3">
              <p:embed/>
            </p:oleObj>
          </a:graphicData>
        </a:graphic>
      </p:graphicFrame>
      <p:sp>
        <p:nvSpPr>
          <p:cNvPr id="22" name="Rectangle 21"/>
          <p:cNvSpPr/>
          <p:nvPr/>
        </p:nvSpPr>
        <p:spPr>
          <a:xfrm>
            <a:off x="5500694" y="2285992"/>
            <a:ext cx="195277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b="1" dirty="0" smtClean="0">
                <a:latin typeface="Arial" pitchFamily="34" charset="0"/>
                <a:cs typeface="Arial" pitchFamily="34" charset="0"/>
              </a:rPr>
              <a:t>P</a:t>
            </a:r>
            <a:r>
              <a:rPr lang="fr-FR" sz="1200" dirty="0" smtClean="0">
                <a:latin typeface="Arial" pitchFamily="34" charset="0"/>
                <a:cs typeface="Arial" pitchFamily="34" charset="0"/>
              </a:rPr>
              <a:t> : Pression en pascal (</a:t>
            </a:r>
            <a:r>
              <a:rPr lang="fr-FR" sz="1200" b="1" dirty="0">
                <a:latin typeface="Arial" pitchFamily="34" charset="0"/>
                <a:cs typeface="Arial" pitchFamily="34" charset="0"/>
              </a:rPr>
              <a:t>b</a:t>
            </a:r>
            <a:r>
              <a:rPr lang="fr-FR" sz="1200" dirty="0" smtClean="0">
                <a:latin typeface="Arial" pitchFamily="34" charset="0"/>
                <a:cs typeface="Arial" pitchFamily="34" charset="0"/>
              </a:rPr>
              <a:t>)</a:t>
            </a:r>
            <a:endParaRPr lang="fr-FR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500694" y="2571744"/>
            <a:ext cx="197842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fr-FR" sz="1200" b="1" dirty="0" smtClean="0">
                <a:latin typeface="Arial"/>
                <a:ea typeface="Times New Roman"/>
              </a:rPr>
              <a:t>F</a:t>
            </a:r>
            <a:r>
              <a:rPr lang="fr-FR" sz="1200" dirty="0" smtClean="0">
                <a:latin typeface="Arial"/>
                <a:ea typeface="Times New Roman"/>
              </a:rPr>
              <a:t> : Force en newton (</a:t>
            </a:r>
            <a:r>
              <a:rPr lang="fr-FR" sz="1200" b="1" dirty="0" err="1" smtClean="0">
                <a:latin typeface="Arial"/>
                <a:ea typeface="Times New Roman"/>
              </a:rPr>
              <a:t>daN</a:t>
            </a:r>
            <a:r>
              <a:rPr lang="fr-FR" sz="1200" dirty="0" smtClean="0">
                <a:latin typeface="Arial"/>
                <a:ea typeface="Times New Roman"/>
              </a:rPr>
              <a:t>)</a:t>
            </a:r>
            <a:endParaRPr lang="fr-FR" sz="1200" dirty="0">
              <a:latin typeface="Times New Roman"/>
              <a:ea typeface="Times New Roman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500694" y="2857496"/>
            <a:ext cx="248978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fr-FR" sz="1200" b="1" dirty="0" smtClean="0">
                <a:latin typeface="Arial"/>
                <a:ea typeface="Times New Roman"/>
              </a:rPr>
              <a:t>S</a:t>
            </a:r>
            <a:r>
              <a:rPr lang="fr-FR" sz="1200" dirty="0" smtClean="0">
                <a:latin typeface="Arial"/>
                <a:ea typeface="Times New Roman"/>
              </a:rPr>
              <a:t> : Surface en mètre carrée (</a:t>
            </a:r>
            <a:r>
              <a:rPr lang="fr-FR" sz="1200" b="1" dirty="0" smtClean="0">
                <a:latin typeface="Arial"/>
                <a:ea typeface="Times New Roman"/>
              </a:rPr>
              <a:t>cm</a:t>
            </a:r>
            <a:r>
              <a:rPr lang="fr-FR" sz="1200" b="1" baseline="30000" dirty="0" smtClean="0">
                <a:latin typeface="Arial"/>
                <a:ea typeface="Times New Roman"/>
              </a:rPr>
              <a:t>2</a:t>
            </a:r>
            <a:r>
              <a:rPr lang="fr-FR" sz="1200" dirty="0" smtClean="0">
                <a:latin typeface="Arial"/>
                <a:ea typeface="Times New Roman"/>
              </a:rPr>
              <a:t>)</a:t>
            </a:r>
            <a:endParaRPr lang="fr-FR" sz="1200" dirty="0">
              <a:latin typeface="Times New Roman"/>
              <a:ea typeface="Times New Roman"/>
            </a:endParaRPr>
          </a:p>
        </p:txBody>
      </p:sp>
      <p:graphicFrame>
        <p:nvGraphicFramePr>
          <p:cNvPr id="25" name="Object 9"/>
          <p:cNvGraphicFramePr>
            <a:graphicFrameLocks noChangeAspect="1"/>
          </p:cNvGraphicFramePr>
          <p:nvPr/>
        </p:nvGraphicFramePr>
        <p:xfrm>
          <a:off x="5480050" y="3441700"/>
          <a:ext cx="685800" cy="390525"/>
        </p:xfrm>
        <a:graphic>
          <a:graphicData uri="http://schemas.openxmlformats.org/presentationml/2006/ole">
            <p:oleObj spid="_x0000_s17413" name="Équation" r:id="rId5" imgW="685800" imgH="393480" progId="Equation.3">
              <p:embed/>
            </p:oleObj>
          </a:graphicData>
        </a:graphic>
      </p:graphicFrame>
      <p:graphicFrame>
        <p:nvGraphicFramePr>
          <p:cNvPr id="26" name="Object 9"/>
          <p:cNvGraphicFramePr>
            <a:graphicFrameLocks noChangeAspect="1"/>
          </p:cNvGraphicFramePr>
          <p:nvPr/>
        </p:nvGraphicFramePr>
        <p:xfrm>
          <a:off x="5467350" y="4178300"/>
          <a:ext cx="609600" cy="176213"/>
        </p:xfrm>
        <a:graphic>
          <a:graphicData uri="http://schemas.openxmlformats.org/presentationml/2006/ole">
            <p:oleObj spid="_x0000_s17414" name="Équation" r:id="rId6" imgW="609480" imgH="177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  <p:bldP spid="15" grpId="0"/>
      <p:bldP spid="16" grpId="0"/>
      <p:bldP spid="17" grpId="0" animBg="1"/>
      <p:bldP spid="18" grpId="0" animBg="1"/>
      <p:bldP spid="19" grpId="0"/>
      <p:bldP spid="20" grpId="0"/>
      <p:bldP spid="22" grpId="0"/>
      <p:bldP spid="23" grpId="0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1857356" y="500042"/>
            <a:ext cx="5929322" cy="307777"/>
          </a:xfrm>
          <a:prstGeom prst="rect">
            <a:avLst/>
          </a:prstGeom>
          <a:solidFill>
            <a:srgbClr val="E6E6E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PRESSION DANS LES LIQUIDES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1357290" y="928670"/>
            <a:ext cx="707236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Calculer la pression ( en bar) de ces deux systèmes en sachant que chaque piston (étanche) sont de masse identique (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100kg</a:t>
            </a: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16389" name="Object 5"/>
          <p:cNvGraphicFramePr>
            <a:graphicFrameLocks noChangeAspect="1"/>
          </p:cNvGraphicFramePr>
          <p:nvPr/>
        </p:nvGraphicFramePr>
        <p:xfrm>
          <a:off x="5072066" y="1571612"/>
          <a:ext cx="2266950" cy="1847850"/>
        </p:xfrm>
        <a:graphic>
          <a:graphicData uri="http://schemas.openxmlformats.org/presentationml/2006/ole">
            <p:oleObj spid="_x0000_s18434" name="Image bitmap" r:id="rId3" imgW="2266667" imgH="1848108" progId="Paint.Picture">
              <p:embed/>
            </p:oleObj>
          </a:graphicData>
        </a:graphic>
      </p:graphicFrame>
      <p:sp>
        <p:nvSpPr>
          <p:cNvPr id="11" name="Rectangle 10"/>
          <p:cNvSpPr/>
          <p:nvPr/>
        </p:nvSpPr>
        <p:spPr>
          <a:xfrm>
            <a:off x="5072066" y="3500438"/>
            <a:ext cx="118333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b="1" dirty="0">
                <a:latin typeface="Arial" pitchFamily="34" charset="0"/>
                <a:cs typeface="Arial" pitchFamily="34" charset="0"/>
              </a:rPr>
              <a:t>S1 = </a:t>
            </a:r>
            <a:r>
              <a:rPr lang="fr-FR" sz="1400" b="1" dirty="0" smtClean="0">
                <a:latin typeface="Arial" pitchFamily="34" charset="0"/>
                <a:cs typeface="Arial" pitchFamily="34" charset="0"/>
              </a:rPr>
              <a:t>50 </a:t>
            </a:r>
            <a:r>
              <a:rPr lang="fr-FR" sz="1400" b="1" dirty="0">
                <a:latin typeface="Arial" pitchFamily="34" charset="0"/>
                <a:cs typeface="Arial" pitchFamily="34" charset="0"/>
              </a:rPr>
              <a:t>cm</a:t>
            </a:r>
            <a:r>
              <a:rPr lang="fr-FR" sz="1400" b="1" baseline="30000" dirty="0">
                <a:latin typeface="Arial" pitchFamily="34" charset="0"/>
                <a:cs typeface="Arial" pitchFamily="34" charset="0"/>
              </a:rPr>
              <a:t>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7" name="Object 3"/>
          <p:cNvGraphicFramePr>
            <a:graphicFrameLocks noChangeAspect="1"/>
          </p:cNvGraphicFramePr>
          <p:nvPr/>
        </p:nvGraphicFramePr>
        <p:xfrm>
          <a:off x="1142976" y="1571612"/>
          <a:ext cx="2314575" cy="1866900"/>
        </p:xfrm>
        <a:graphic>
          <a:graphicData uri="http://schemas.openxmlformats.org/presentationml/2006/ole">
            <p:oleObj spid="_x0000_s18438" name="Image bitmap" r:id="rId4" imgW="2314286" imgH="1867161" progId="Paint.Picture">
              <p:embed/>
            </p:oleObj>
          </a:graphicData>
        </a:graphic>
      </p:graphicFrame>
      <p:sp>
        <p:nvSpPr>
          <p:cNvPr id="28" name="Rectangle 27"/>
          <p:cNvSpPr/>
          <p:nvPr/>
        </p:nvSpPr>
        <p:spPr>
          <a:xfrm>
            <a:off x="1214414" y="3500438"/>
            <a:ext cx="12827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b="1" dirty="0">
                <a:latin typeface="Arial" pitchFamily="34" charset="0"/>
                <a:cs typeface="Arial" pitchFamily="34" charset="0"/>
              </a:rPr>
              <a:t>S1 = 100 cm</a:t>
            </a:r>
            <a:r>
              <a:rPr lang="fr-FR" sz="1400" b="1" baseline="30000" dirty="0">
                <a:latin typeface="Arial" pitchFamily="34" charset="0"/>
                <a:cs typeface="Arial" pitchFamily="34" charset="0"/>
              </a:rPr>
              <a:t>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8439" name="Object 7"/>
          <p:cNvGraphicFramePr>
            <a:graphicFrameLocks noChangeAspect="1"/>
          </p:cNvGraphicFramePr>
          <p:nvPr/>
        </p:nvGraphicFramePr>
        <p:xfrm>
          <a:off x="5572131" y="3929066"/>
          <a:ext cx="1071571" cy="309752"/>
        </p:xfrm>
        <a:graphic>
          <a:graphicData uri="http://schemas.openxmlformats.org/presentationml/2006/ole">
            <p:oleObj spid="_x0000_s18439" name="Équation" r:id="rId5" imgW="609480" imgH="177480" progId="Equation.3">
              <p:embed/>
            </p:oleObj>
          </a:graphicData>
        </a:graphic>
      </p:graphicFrame>
      <p:graphicFrame>
        <p:nvGraphicFramePr>
          <p:cNvPr id="18440" name="Object 8"/>
          <p:cNvGraphicFramePr>
            <a:graphicFrameLocks noChangeAspect="1"/>
          </p:cNvGraphicFramePr>
          <p:nvPr/>
        </p:nvGraphicFramePr>
        <p:xfrm>
          <a:off x="1857356" y="3929066"/>
          <a:ext cx="947355" cy="285752"/>
        </p:xfrm>
        <a:graphic>
          <a:graphicData uri="http://schemas.openxmlformats.org/presentationml/2006/ole">
            <p:oleObj spid="_x0000_s18440" name="Équation" r:id="rId6" imgW="583920" imgH="177480" progId="Equation.3">
              <p:embed/>
            </p:oleObj>
          </a:graphicData>
        </a:graphic>
      </p:graphicFrame>
      <p:sp>
        <p:nvSpPr>
          <p:cNvPr id="18441" name="Text Box 9"/>
          <p:cNvSpPr txBox="1">
            <a:spLocks noChangeArrowheads="1"/>
          </p:cNvSpPr>
          <p:nvPr/>
        </p:nvSpPr>
        <p:spPr bwMode="auto">
          <a:xfrm>
            <a:off x="1571604" y="4786322"/>
            <a:ext cx="6572296" cy="107157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Pour une même charge en augmentant la surface on diminue la PRESSION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LA PRESSION DEPEND DE LA SURFACE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500166" y="285728"/>
            <a:ext cx="588494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Calculer la pression de ces deux systèmes (chaque piston est étanche) 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19458" name="Object 2"/>
          <p:cNvGraphicFramePr>
            <a:graphicFrameLocks noChangeAspect="1"/>
          </p:cNvGraphicFramePr>
          <p:nvPr/>
        </p:nvGraphicFramePr>
        <p:xfrm>
          <a:off x="1142976" y="642918"/>
          <a:ext cx="2371725" cy="2238375"/>
        </p:xfrm>
        <a:graphic>
          <a:graphicData uri="http://schemas.openxmlformats.org/presentationml/2006/ole">
            <p:oleObj spid="_x0000_s19458" name="Image bitmap" r:id="rId3" imgW="2371429" imgH="2238687" progId="Paint.Picture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1214414" y="2857496"/>
            <a:ext cx="113364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b="1" dirty="0">
                <a:latin typeface="Arial" pitchFamily="34" charset="0"/>
                <a:cs typeface="Arial" pitchFamily="34" charset="0"/>
              </a:rPr>
              <a:t>S = 100cm</a:t>
            </a:r>
            <a:r>
              <a:rPr lang="fr-FR" sz="1400" b="1" baseline="30000" dirty="0">
                <a:latin typeface="Arial" pitchFamily="34" charset="0"/>
                <a:cs typeface="Arial" pitchFamily="34" charset="0"/>
              </a:rPr>
              <a:t>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14348" y="3214686"/>
            <a:ext cx="84991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nl-NL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 = M x g</a:t>
            </a:r>
            <a:endParaRPr kumimoji="0" lang="fr-FR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857356" y="3214686"/>
            <a:ext cx="2428892" cy="14568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lang="fr-FR" sz="1200" b="1" dirty="0">
                <a:latin typeface="Arial" pitchFamily="34" charset="0"/>
                <a:cs typeface="Arial" pitchFamily="34" charset="0"/>
              </a:rPr>
              <a:t>F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: Poids de l’objet ou une force en newton (</a:t>
            </a:r>
            <a:r>
              <a:rPr kumimoji="0" lang="fr-F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N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)</a:t>
            </a:r>
          </a:p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kumimoji="0" lang="fr-F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M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: Masse de l’objet en kilogramme (</a:t>
            </a:r>
            <a:r>
              <a:rPr kumimoji="0" lang="fr-F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Kg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)</a:t>
            </a:r>
          </a:p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kumimoji="0" lang="fr-F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g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: Intensité de la pesanteur en mètre par seconde carré (</a:t>
            </a:r>
            <a:r>
              <a:rPr kumimoji="0" lang="fr-F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m/s</a:t>
            </a:r>
            <a:r>
              <a:rPr kumimoji="0" lang="fr-FR" sz="12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2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)</a:t>
            </a:r>
            <a:endParaRPr kumimoji="0" lang="fr-F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42910" y="3571876"/>
            <a:ext cx="95891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 = 30 x 10</a:t>
            </a:r>
            <a:endParaRPr kumimoji="0" lang="fr-F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42910" y="3857628"/>
            <a:ext cx="864339" cy="276999"/>
          </a:xfrm>
          <a:prstGeom prst="rect">
            <a:avLst/>
          </a:prstGeom>
          <a:ln w="25400"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 = 300 N</a:t>
            </a:r>
            <a:endParaRPr kumimoji="0" lang="fr-F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463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9464" name="Rectangle 8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8" name="Rectangle 17"/>
          <p:cNvSpPr/>
          <p:nvPr/>
        </p:nvSpPr>
        <p:spPr>
          <a:xfrm>
            <a:off x="306364" y="4630746"/>
            <a:ext cx="25785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b="1" dirty="0"/>
              <a:t>Calcul d’une pression en </a:t>
            </a:r>
            <a:r>
              <a:rPr lang="fr-FR" sz="1600" b="1" dirty="0" smtClean="0"/>
              <a:t>bar</a:t>
            </a:r>
            <a:endParaRPr lang="fr-FR" sz="1600" dirty="0"/>
          </a:p>
        </p:txBody>
      </p:sp>
      <p:graphicFrame>
        <p:nvGraphicFramePr>
          <p:cNvPr id="19" name="Object 4"/>
          <p:cNvGraphicFramePr>
            <a:graphicFrameLocks noChangeAspect="1"/>
          </p:cNvGraphicFramePr>
          <p:nvPr/>
        </p:nvGraphicFramePr>
        <p:xfrm>
          <a:off x="449240" y="5130812"/>
          <a:ext cx="419100" cy="390525"/>
        </p:xfrm>
        <a:graphic>
          <a:graphicData uri="http://schemas.openxmlformats.org/presentationml/2006/ole">
            <p:oleObj spid="_x0000_s19466" name="Équation" r:id="rId4" imgW="418918" imgH="393529" progId="Equation.3">
              <p:embed/>
            </p:oleObj>
          </a:graphicData>
        </a:graphic>
      </p:graphicFrame>
      <p:sp>
        <p:nvSpPr>
          <p:cNvPr id="20" name="Rectangle 19"/>
          <p:cNvSpPr/>
          <p:nvPr/>
        </p:nvSpPr>
        <p:spPr>
          <a:xfrm>
            <a:off x="1163620" y="4916498"/>
            <a:ext cx="195277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b="1" dirty="0" smtClean="0">
                <a:latin typeface="Arial" pitchFamily="34" charset="0"/>
                <a:cs typeface="Arial" pitchFamily="34" charset="0"/>
              </a:rPr>
              <a:t>P</a:t>
            </a:r>
            <a:r>
              <a:rPr lang="fr-FR" sz="1200" dirty="0" smtClean="0">
                <a:latin typeface="Arial" pitchFamily="34" charset="0"/>
                <a:cs typeface="Arial" pitchFamily="34" charset="0"/>
              </a:rPr>
              <a:t> : Pression en pascal (</a:t>
            </a:r>
            <a:r>
              <a:rPr lang="fr-FR" sz="1200" b="1" dirty="0">
                <a:latin typeface="Arial" pitchFamily="34" charset="0"/>
                <a:cs typeface="Arial" pitchFamily="34" charset="0"/>
              </a:rPr>
              <a:t>b</a:t>
            </a:r>
            <a:r>
              <a:rPr lang="fr-FR" sz="1200" dirty="0" smtClean="0">
                <a:latin typeface="Arial" pitchFamily="34" charset="0"/>
                <a:cs typeface="Arial" pitchFamily="34" charset="0"/>
              </a:rPr>
              <a:t>)</a:t>
            </a:r>
            <a:endParaRPr lang="fr-FR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163620" y="5202250"/>
            <a:ext cx="197842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fr-FR" sz="1200" b="1" dirty="0" smtClean="0">
                <a:latin typeface="Arial"/>
                <a:ea typeface="Times New Roman"/>
              </a:rPr>
              <a:t>F</a:t>
            </a:r>
            <a:r>
              <a:rPr lang="fr-FR" sz="1200" dirty="0" smtClean="0">
                <a:latin typeface="Arial"/>
                <a:ea typeface="Times New Roman"/>
              </a:rPr>
              <a:t> : Force en newton (</a:t>
            </a:r>
            <a:r>
              <a:rPr lang="fr-FR" sz="1200" b="1" dirty="0" err="1" smtClean="0">
                <a:latin typeface="Arial"/>
                <a:ea typeface="Times New Roman"/>
              </a:rPr>
              <a:t>daN</a:t>
            </a:r>
            <a:r>
              <a:rPr lang="fr-FR" sz="1200" dirty="0" smtClean="0">
                <a:latin typeface="Arial"/>
                <a:ea typeface="Times New Roman"/>
              </a:rPr>
              <a:t>)</a:t>
            </a:r>
            <a:endParaRPr lang="fr-FR" sz="1200" dirty="0">
              <a:latin typeface="Times New Roman"/>
              <a:ea typeface="Times New Roman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163620" y="5488002"/>
            <a:ext cx="248978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fr-FR" sz="1200" b="1" dirty="0" smtClean="0">
                <a:latin typeface="Arial"/>
                <a:ea typeface="Times New Roman"/>
              </a:rPr>
              <a:t>S</a:t>
            </a:r>
            <a:r>
              <a:rPr lang="fr-FR" sz="1200" dirty="0" smtClean="0">
                <a:latin typeface="Arial"/>
                <a:ea typeface="Times New Roman"/>
              </a:rPr>
              <a:t> : Surface en mètre carrée (</a:t>
            </a:r>
            <a:r>
              <a:rPr lang="fr-FR" sz="1200" b="1" dirty="0" smtClean="0">
                <a:latin typeface="Arial"/>
                <a:ea typeface="Times New Roman"/>
              </a:rPr>
              <a:t>cm</a:t>
            </a:r>
            <a:r>
              <a:rPr lang="fr-FR" sz="1200" b="1" baseline="30000" dirty="0" smtClean="0">
                <a:latin typeface="Arial"/>
                <a:ea typeface="Times New Roman"/>
              </a:rPr>
              <a:t>2</a:t>
            </a:r>
            <a:r>
              <a:rPr lang="fr-FR" sz="1200" dirty="0" smtClean="0">
                <a:latin typeface="Arial"/>
                <a:ea typeface="Times New Roman"/>
              </a:rPr>
              <a:t>)</a:t>
            </a:r>
            <a:endParaRPr lang="fr-FR" sz="1200" dirty="0">
              <a:latin typeface="Times New Roman"/>
              <a:ea typeface="Times New Roman"/>
            </a:endParaRPr>
          </a:p>
        </p:txBody>
      </p:sp>
      <p:graphicFrame>
        <p:nvGraphicFramePr>
          <p:cNvPr id="23" name="Object 9"/>
          <p:cNvGraphicFramePr>
            <a:graphicFrameLocks noChangeAspect="1"/>
          </p:cNvGraphicFramePr>
          <p:nvPr/>
        </p:nvGraphicFramePr>
        <p:xfrm>
          <a:off x="355600" y="5643563"/>
          <a:ext cx="546100" cy="390525"/>
        </p:xfrm>
        <a:graphic>
          <a:graphicData uri="http://schemas.openxmlformats.org/presentationml/2006/ole">
            <p:oleObj spid="_x0000_s19467" name="Équation" r:id="rId5" imgW="545760" imgH="393480" progId="Equation.3">
              <p:embed/>
            </p:oleObj>
          </a:graphicData>
        </a:graphic>
      </p:graphicFrame>
      <p:graphicFrame>
        <p:nvGraphicFramePr>
          <p:cNvPr id="24" name="Object 9"/>
          <p:cNvGraphicFramePr>
            <a:graphicFrameLocks noChangeAspect="1"/>
          </p:cNvGraphicFramePr>
          <p:nvPr/>
        </p:nvGraphicFramePr>
        <p:xfrm>
          <a:off x="439738" y="6143625"/>
          <a:ext cx="444500" cy="176213"/>
        </p:xfrm>
        <a:graphic>
          <a:graphicData uri="http://schemas.openxmlformats.org/presentationml/2006/ole">
            <p:oleObj spid="_x0000_s19468" name="Équation" r:id="rId6" imgW="444240" imgH="177480" progId="Equation.3">
              <p:embed/>
            </p:oleObj>
          </a:graphicData>
        </a:graphic>
      </p:graphicFrame>
      <p:sp>
        <p:nvSpPr>
          <p:cNvPr id="19470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19469" name="Object 13"/>
          <p:cNvGraphicFramePr>
            <a:graphicFrameLocks noChangeAspect="1"/>
          </p:cNvGraphicFramePr>
          <p:nvPr/>
        </p:nvGraphicFramePr>
        <p:xfrm>
          <a:off x="5715008" y="642918"/>
          <a:ext cx="2047875" cy="2219325"/>
        </p:xfrm>
        <a:graphic>
          <a:graphicData uri="http://schemas.openxmlformats.org/presentationml/2006/ole">
            <p:oleObj spid="_x0000_s19469" name="Image bitmap" r:id="rId7" imgW="2048161" imgH="2219635" progId="Paint.Picture">
              <p:embed/>
            </p:oleObj>
          </a:graphicData>
        </a:graphic>
      </p:graphicFrame>
      <p:sp>
        <p:nvSpPr>
          <p:cNvPr id="27" name="Rectangle 26"/>
          <p:cNvSpPr/>
          <p:nvPr/>
        </p:nvSpPr>
        <p:spPr>
          <a:xfrm>
            <a:off x="5715008" y="2857496"/>
            <a:ext cx="113364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b="1" dirty="0">
                <a:latin typeface="Arial" pitchFamily="34" charset="0"/>
                <a:cs typeface="Arial" pitchFamily="34" charset="0"/>
              </a:rPr>
              <a:t>S = 100cm</a:t>
            </a:r>
            <a:r>
              <a:rPr lang="fr-FR" sz="1400" b="1" baseline="30000" dirty="0">
                <a:latin typeface="Arial" pitchFamily="34" charset="0"/>
                <a:cs typeface="Arial" pitchFamily="34" charset="0"/>
              </a:rPr>
              <a:t>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357818" y="3286124"/>
            <a:ext cx="84991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nl-NL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 = M x g</a:t>
            </a:r>
            <a:endParaRPr kumimoji="0" lang="fr-FR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500826" y="3286124"/>
            <a:ext cx="2428892" cy="14568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lang="fr-FR" sz="1200" b="1" dirty="0">
                <a:latin typeface="Arial" pitchFamily="34" charset="0"/>
                <a:cs typeface="Arial" pitchFamily="34" charset="0"/>
              </a:rPr>
              <a:t>F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: Poids de l’objet ou une force en newton (</a:t>
            </a:r>
            <a:r>
              <a:rPr kumimoji="0" lang="fr-F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N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)</a:t>
            </a:r>
          </a:p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kumimoji="0" lang="fr-F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M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: Masse de l’objet en kilogramme (</a:t>
            </a:r>
            <a:r>
              <a:rPr kumimoji="0" lang="fr-F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Kg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)</a:t>
            </a:r>
          </a:p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kumimoji="0" lang="fr-F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g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: Intensité de la pesanteur en mètre par seconde carré (</a:t>
            </a:r>
            <a:r>
              <a:rPr kumimoji="0" lang="fr-F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m/s</a:t>
            </a:r>
            <a:r>
              <a:rPr kumimoji="0" lang="fr-FR" sz="12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2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)</a:t>
            </a:r>
            <a:endParaRPr kumimoji="0" lang="fr-F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286380" y="3643314"/>
            <a:ext cx="104387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 = 100 x 10</a:t>
            </a:r>
            <a:endParaRPr kumimoji="0" lang="fr-F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5286380" y="3929066"/>
            <a:ext cx="949299" cy="276999"/>
          </a:xfrm>
          <a:prstGeom prst="rect">
            <a:avLst/>
          </a:prstGeom>
          <a:ln w="25400"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 = 1000 N</a:t>
            </a:r>
            <a:endParaRPr kumimoji="0" lang="fr-F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4949834" y="4702184"/>
            <a:ext cx="25785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b="1" dirty="0"/>
              <a:t>Calcul d’une pression en </a:t>
            </a:r>
            <a:r>
              <a:rPr lang="fr-FR" sz="1600" b="1" dirty="0" smtClean="0"/>
              <a:t>bar</a:t>
            </a:r>
            <a:endParaRPr lang="fr-FR" sz="1600" dirty="0"/>
          </a:p>
        </p:txBody>
      </p:sp>
      <p:graphicFrame>
        <p:nvGraphicFramePr>
          <p:cNvPr id="33" name="Object 4"/>
          <p:cNvGraphicFramePr>
            <a:graphicFrameLocks noChangeAspect="1"/>
          </p:cNvGraphicFramePr>
          <p:nvPr/>
        </p:nvGraphicFramePr>
        <p:xfrm>
          <a:off x="5092710" y="5202250"/>
          <a:ext cx="419100" cy="390525"/>
        </p:xfrm>
        <a:graphic>
          <a:graphicData uri="http://schemas.openxmlformats.org/presentationml/2006/ole">
            <p:oleObj spid="_x0000_s19471" name="Équation" r:id="rId8" imgW="418918" imgH="393529" progId="Equation.3">
              <p:embed/>
            </p:oleObj>
          </a:graphicData>
        </a:graphic>
      </p:graphicFrame>
      <p:sp>
        <p:nvSpPr>
          <p:cNvPr id="34" name="Rectangle 33"/>
          <p:cNvSpPr/>
          <p:nvPr/>
        </p:nvSpPr>
        <p:spPr>
          <a:xfrm>
            <a:off x="5807090" y="4987936"/>
            <a:ext cx="195277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b="1" dirty="0" smtClean="0">
                <a:latin typeface="Arial" pitchFamily="34" charset="0"/>
                <a:cs typeface="Arial" pitchFamily="34" charset="0"/>
              </a:rPr>
              <a:t>P</a:t>
            </a:r>
            <a:r>
              <a:rPr lang="fr-FR" sz="1200" dirty="0" smtClean="0">
                <a:latin typeface="Arial" pitchFamily="34" charset="0"/>
                <a:cs typeface="Arial" pitchFamily="34" charset="0"/>
              </a:rPr>
              <a:t> : Pression en pascal (</a:t>
            </a:r>
            <a:r>
              <a:rPr lang="fr-FR" sz="1200" b="1" dirty="0">
                <a:latin typeface="Arial" pitchFamily="34" charset="0"/>
                <a:cs typeface="Arial" pitchFamily="34" charset="0"/>
              </a:rPr>
              <a:t>b</a:t>
            </a:r>
            <a:r>
              <a:rPr lang="fr-FR" sz="1200" dirty="0" smtClean="0">
                <a:latin typeface="Arial" pitchFamily="34" charset="0"/>
                <a:cs typeface="Arial" pitchFamily="34" charset="0"/>
              </a:rPr>
              <a:t>)</a:t>
            </a:r>
            <a:endParaRPr lang="fr-FR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5807090" y="5273688"/>
            <a:ext cx="197842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fr-FR" sz="1200" b="1" dirty="0" smtClean="0">
                <a:latin typeface="Arial"/>
                <a:ea typeface="Times New Roman"/>
              </a:rPr>
              <a:t>F</a:t>
            </a:r>
            <a:r>
              <a:rPr lang="fr-FR" sz="1200" dirty="0" smtClean="0">
                <a:latin typeface="Arial"/>
                <a:ea typeface="Times New Roman"/>
              </a:rPr>
              <a:t> : Force en newton (</a:t>
            </a:r>
            <a:r>
              <a:rPr lang="fr-FR" sz="1200" b="1" dirty="0" err="1" smtClean="0">
                <a:latin typeface="Arial"/>
                <a:ea typeface="Times New Roman"/>
              </a:rPr>
              <a:t>daN</a:t>
            </a:r>
            <a:r>
              <a:rPr lang="fr-FR" sz="1200" dirty="0" smtClean="0">
                <a:latin typeface="Arial"/>
                <a:ea typeface="Times New Roman"/>
              </a:rPr>
              <a:t>)</a:t>
            </a:r>
            <a:endParaRPr lang="fr-FR" sz="1200" dirty="0">
              <a:latin typeface="Times New Roman"/>
              <a:ea typeface="Times New Roman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5807090" y="5559440"/>
            <a:ext cx="248978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fr-FR" sz="1200" b="1" dirty="0" smtClean="0">
                <a:latin typeface="Arial"/>
                <a:ea typeface="Times New Roman"/>
              </a:rPr>
              <a:t>S</a:t>
            </a:r>
            <a:r>
              <a:rPr lang="fr-FR" sz="1200" dirty="0" smtClean="0">
                <a:latin typeface="Arial"/>
                <a:ea typeface="Times New Roman"/>
              </a:rPr>
              <a:t> : Surface en mètre carrée (</a:t>
            </a:r>
            <a:r>
              <a:rPr lang="fr-FR" sz="1200" b="1" dirty="0" smtClean="0">
                <a:latin typeface="Arial"/>
                <a:ea typeface="Times New Roman"/>
              </a:rPr>
              <a:t>cm</a:t>
            </a:r>
            <a:r>
              <a:rPr lang="fr-FR" sz="1200" b="1" baseline="30000" dirty="0" smtClean="0">
                <a:latin typeface="Arial"/>
                <a:ea typeface="Times New Roman"/>
              </a:rPr>
              <a:t>2</a:t>
            </a:r>
            <a:r>
              <a:rPr lang="fr-FR" sz="1200" dirty="0" smtClean="0">
                <a:latin typeface="Arial"/>
                <a:ea typeface="Times New Roman"/>
              </a:rPr>
              <a:t>)</a:t>
            </a:r>
            <a:endParaRPr lang="fr-FR" sz="1200" dirty="0">
              <a:latin typeface="Times New Roman"/>
              <a:ea typeface="Times New Roman"/>
            </a:endParaRPr>
          </a:p>
        </p:txBody>
      </p:sp>
      <p:graphicFrame>
        <p:nvGraphicFramePr>
          <p:cNvPr id="37" name="Object 9"/>
          <p:cNvGraphicFramePr>
            <a:graphicFrameLocks noChangeAspect="1"/>
          </p:cNvGraphicFramePr>
          <p:nvPr/>
        </p:nvGraphicFramePr>
        <p:xfrm>
          <a:off x="4967288" y="5715000"/>
          <a:ext cx="609600" cy="390525"/>
        </p:xfrm>
        <a:graphic>
          <a:graphicData uri="http://schemas.openxmlformats.org/presentationml/2006/ole">
            <p:oleObj spid="_x0000_s19472" name="Équation" r:id="rId9" imgW="609480" imgH="393480" progId="Equation.3">
              <p:embed/>
            </p:oleObj>
          </a:graphicData>
        </a:graphic>
      </p:graphicFrame>
      <p:graphicFrame>
        <p:nvGraphicFramePr>
          <p:cNvPr id="38" name="Object 9"/>
          <p:cNvGraphicFramePr>
            <a:graphicFrameLocks noChangeAspect="1"/>
          </p:cNvGraphicFramePr>
          <p:nvPr/>
        </p:nvGraphicFramePr>
        <p:xfrm>
          <a:off x="5051425" y="6215063"/>
          <a:ext cx="508000" cy="176212"/>
        </p:xfrm>
        <a:graphic>
          <a:graphicData uri="http://schemas.openxmlformats.org/presentationml/2006/ole">
            <p:oleObj spid="_x0000_s19473" name="Équation" r:id="rId10" imgW="507960" imgH="177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subSp spid="_x0000_s19466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9">
                                            <p:subSp spid="_x0000_s19466"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subSp spid="_x0000_s19467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23">
                                            <p:subSp spid="_x0000_s19467"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subSp spid="_x0000_s19468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500"/>
                                        <p:tgtEl>
                                          <p:spTgt spid="24">
                                            <p:subSp spid="_x0000_s19468"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subSp spid="_x0000_s19471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2" dur="500"/>
                                        <p:tgtEl>
                                          <p:spTgt spid="33">
                                            <p:subSp spid="_x0000_s19471"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500"/>
                            </p:stCondLst>
                            <p:childTnLst>
                              <p:par>
                                <p:cTn id="92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subSp spid="_x0000_s19472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9" dur="500"/>
                                        <p:tgtEl>
                                          <p:spTgt spid="37">
                                            <p:subSp spid="_x0000_s19472"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subSp spid="_x0000_s19473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4" dur="500"/>
                                        <p:tgtEl>
                                          <p:spTgt spid="38">
                                            <p:subSp spid="_x0000_s19473"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  <p:bldP spid="10" grpId="0" autoUpdateAnimBg="0"/>
      <p:bldP spid="11" grpId="0" autoUpdateAnimBg="0"/>
      <p:bldP spid="12" grpId="0" animBg="1" autoUpdateAnimBg="0"/>
      <p:bldP spid="18" grpId="0" autoUpdateAnimBg="0"/>
      <p:bldP spid="20" grpId="0" autoUpdateAnimBg="0"/>
      <p:bldP spid="21" grpId="0" autoUpdateAnimBg="0"/>
      <p:bldP spid="22" grpId="0" autoUpdateAnimBg="0"/>
      <p:bldP spid="28" grpId="0" autoUpdateAnimBg="0"/>
      <p:bldP spid="29" grpId="0" autoUpdateAnimBg="0"/>
      <p:bldP spid="30" grpId="0" autoUpdateAnimBg="0"/>
      <p:bldP spid="31" grpId="0" animBg="1" autoUpdateAnimBg="0"/>
      <p:bldP spid="32" grpId="0" autoUpdateAnimBg="0"/>
      <p:bldP spid="34" grpId="0" autoUpdateAnimBg="0"/>
      <p:bldP spid="35" grpId="0" autoUpdateAnimBg="0"/>
      <p:bldP spid="36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500166" y="285728"/>
            <a:ext cx="588494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Calculer la pression de ces deux systèmes (chaque piston est étanche) 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19458" name="Object 2"/>
          <p:cNvGraphicFramePr>
            <a:graphicFrameLocks noChangeAspect="1"/>
          </p:cNvGraphicFramePr>
          <p:nvPr/>
        </p:nvGraphicFramePr>
        <p:xfrm>
          <a:off x="1142976" y="642918"/>
          <a:ext cx="2371725" cy="2238375"/>
        </p:xfrm>
        <a:graphic>
          <a:graphicData uri="http://schemas.openxmlformats.org/presentationml/2006/ole">
            <p:oleObj spid="_x0000_s20482" name="Image bitmap" r:id="rId3" imgW="2371429" imgH="2238687" progId="Paint.Picture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1214414" y="2857496"/>
            <a:ext cx="113364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b="1" dirty="0">
                <a:latin typeface="Arial" pitchFamily="34" charset="0"/>
                <a:cs typeface="Arial" pitchFamily="34" charset="0"/>
              </a:rPr>
              <a:t>S = 100cm</a:t>
            </a:r>
            <a:r>
              <a:rPr lang="fr-FR" sz="1400" b="1" baseline="30000" dirty="0">
                <a:latin typeface="Arial" pitchFamily="34" charset="0"/>
                <a:cs typeface="Arial" pitchFamily="34" charset="0"/>
              </a:rPr>
              <a:t>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463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9464" name="Rectangle 8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24" name="Object 9"/>
          <p:cNvGraphicFramePr>
            <a:graphicFrameLocks noChangeAspect="1"/>
          </p:cNvGraphicFramePr>
          <p:nvPr/>
        </p:nvGraphicFramePr>
        <p:xfrm>
          <a:off x="1714479" y="3286124"/>
          <a:ext cx="901017" cy="357190"/>
        </p:xfrm>
        <a:graphic>
          <a:graphicData uri="http://schemas.openxmlformats.org/presentationml/2006/ole">
            <p:oleObj spid="_x0000_s20485" name="Équation" r:id="rId4" imgW="444240" imgH="177480" progId="Equation.3">
              <p:embed/>
            </p:oleObj>
          </a:graphicData>
        </a:graphic>
      </p:graphicFrame>
      <p:sp>
        <p:nvSpPr>
          <p:cNvPr id="19470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19469" name="Object 13"/>
          <p:cNvGraphicFramePr>
            <a:graphicFrameLocks noChangeAspect="1"/>
          </p:cNvGraphicFramePr>
          <p:nvPr/>
        </p:nvGraphicFramePr>
        <p:xfrm>
          <a:off x="5715008" y="642918"/>
          <a:ext cx="2047875" cy="2219325"/>
        </p:xfrm>
        <a:graphic>
          <a:graphicData uri="http://schemas.openxmlformats.org/presentationml/2006/ole">
            <p:oleObj spid="_x0000_s20486" name="Image bitmap" r:id="rId5" imgW="2048161" imgH="2219635" progId="Paint.Picture">
              <p:embed/>
            </p:oleObj>
          </a:graphicData>
        </a:graphic>
      </p:graphicFrame>
      <p:sp>
        <p:nvSpPr>
          <p:cNvPr id="27" name="Rectangle 26"/>
          <p:cNvSpPr/>
          <p:nvPr/>
        </p:nvSpPr>
        <p:spPr>
          <a:xfrm>
            <a:off x="5715008" y="2857496"/>
            <a:ext cx="113364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b="1" dirty="0">
                <a:latin typeface="Arial" pitchFamily="34" charset="0"/>
                <a:cs typeface="Arial" pitchFamily="34" charset="0"/>
              </a:rPr>
              <a:t>S = 100cm</a:t>
            </a:r>
            <a:r>
              <a:rPr lang="fr-FR" sz="1400" b="1" baseline="30000" dirty="0">
                <a:latin typeface="Arial" pitchFamily="34" charset="0"/>
                <a:cs typeface="Arial" pitchFamily="34" charset="0"/>
              </a:rPr>
              <a:t>2</a:t>
            </a:r>
            <a:endParaRPr lang="fr-FR" sz="1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8" name="Object 9"/>
          <p:cNvGraphicFramePr>
            <a:graphicFrameLocks noChangeAspect="1"/>
          </p:cNvGraphicFramePr>
          <p:nvPr/>
        </p:nvGraphicFramePr>
        <p:xfrm>
          <a:off x="5857884" y="3214686"/>
          <a:ext cx="1214446" cy="357190"/>
        </p:xfrm>
        <a:graphic>
          <a:graphicData uri="http://schemas.openxmlformats.org/presentationml/2006/ole">
            <p:oleObj spid="_x0000_s20489" name="Équation" r:id="rId6" imgW="507960" imgH="177480" progId="Equation.3">
              <p:embed/>
            </p:oleObj>
          </a:graphicData>
        </a:graphic>
      </p:graphicFrame>
      <p:sp>
        <p:nvSpPr>
          <p:cNvPr id="20490" name="Text Box 10"/>
          <p:cNvSpPr txBox="1">
            <a:spLocks noChangeArrowheads="1"/>
          </p:cNvSpPr>
          <p:nvPr/>
        </p:nvSpPr>
        <p:spPr bwMode="auto">
          <a:xfrm>
            <a:off x="1714480" y="4286256"/>
            <a:ext cx="6143668" cy="85725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Pour une même surface en augmentant la charge on augmente la pression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LA PRESSION DEPEND DE LA CHARGE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0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9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21505" name="Object 1"/>
          <p:cNvGraphicFramePr>
            <a:graphicFrameLocks noChangeAspect="1"/>
          </p:cNvGraphicFramePr>
          <p:nvPr/>
        </p:nvGraphicFramePr>
        <p:xfrm>
          <a:off x="1428728" y="571480"/>
          <a:ext cx="2428875" cy="2552700"/>
        </p:xfrm>
        <a:graphic>
          <a:graphicData uri="http://schemas.openxmlformats.org/presentationml/2006/ole">
            <p:oleObj spid="_x0000_s21505" name="Image bitmap" r:id="rId3" imgW="2429214" imgH="2553056" progId="Paint.Picture">
              <p:embed/>
            </p:oleObj>
          </a:graphicData>
        </a:graphic>
      </p:graphicFrame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21507" name="Object 3"/>
          <p:cNvGraphicFramePr>
            <a:graphicFrameLocks noChangeAspect="1"/>
          </p:cNvGraphicFramePr>
          <p:nvPr/>
        </p:nvGraphicFramePr>
        <p:xfrm>
          <a:off x="5357818" y="571480"/>
          <a:ext cx="2409825" cy="2438400"/>
        </p:xfrm>
        <a:graphic>
          <a:graphicData uri="http://schemas.openxmlformats.org/presentationml/2006/ole">
            <p:oleObj spid="_x0000_s21507" name="Image bitmap" r:id="rId4" imgW="2409524" imgH="2438095" progId="Paint.Picture">
              <p:embed/>
            </p:oleObj>
          </a:graphicData>
        </a:graphic>
      </p:graphicFrame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1714480" y="3786190"/>
            <a:ext cx="5372100" cy="119222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Pour une même charge et même surface.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S’il y a résistance ou obstacle il y a  pression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S’il y a pas de résistance il n’y a pas de pression</a:t>
            </a:r>
          </a:p>
        </p:txBody>
      </p:sp>
      <p:sp>
        <p:nvSpPr>
          <p:cNvPr id="9" name="Rectangle à coins arrondis 8"/>
          <p:cNvSpPr/>
          <p:nvPr/>
        </p:nvSpPr>
        <p:spPr>
          <a:xfrm>
            <a:off x="1714480" y="4071942"/>
            <a:ext cx="3857652" cy="42862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lèche à angle droit 9"/>
          <p:cNvSpPr/>
          <p:nvPr/>
        </p:nvSpPr>
        <p:spPr>
          <a:xfrm>
            <a:off x="5572132" y="3071810"/>
            <a:ext cx="2214578" cy="1285884"/>
          </a:xfrm>
          <a:prstGeom prst="bentUpArrow">
            <a:avLst>
              <a:gd name="adj1" fmla="val 11202"/>
              <a:gd name="adj2" fmla="val 17289"/>
              <a:gd name="adj3" fmla="val 24143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1714480" y="4429132"/>
            <a:ext cx="3929090" cy="42862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èche vers le haut 13"/>
          <p:cNvSpPr/>
          <p:nvPr/>
        </p:nvSpPr>
        <p:spPr>
          <a:xfrm>
            <a:off x="3143240" y="2857496"/>
            <a:ext cx="357190" cy="1643074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0" grpId="0" animBg="1"/>
      <p:bldP spid="10" grpId="1" animBg="1"/>
      <p:bldP spid="12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2285984" y="428604"/>
            <a:ext cx="4857784" cy="338554"/>
          </a:xfrm>
          <a:prstGeom prst="rect">
            <a:avLst/>
          </a:prstGeom>
          <a:solidFill>
            <a:srgbClr val="E6E6E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EXERCICE</a:t>
            </a:r>
            <a:endParaRPr kumimoji="0" lang="fr-F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22530" name="Object 2"/>
          <p:cNvGraphicFramePr>
            <a:graphicFrameLocks noChangeAspect="1"/>
          </p:cNvGraphicFramePr>
          <p:nvPr/>
        </p:nvGraphicFramePr>
        <p:xfrm>
          <a:off x="1643042" y="928670"/>
          <a:ext cx="1714500" cy="1962150"/>
        </p:xfrm>
        <a:graphic>
          <a:graphicData uri="http://schemas.openxmlformats.org/presentationml/2006/ole">
            <p:oleObj spid="_x0000_s22530" name="Image bitmap" r:id="rId3" imgW="1714739" imgH="1961905" progId="Paint.Picture">
              <p:embed/>
            </p:oleObj>
          </a:graphicData>
        </a:graphic>
      </p:graphicFrame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3500430" y="1285860"/>
            <a:ext cx="500066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Sur la tige d’un vérin on place une masse de 3000Kg</a:t>
            </a:r>
            <a:endParaRPr kumimoji="0" 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CALCULER :</a:t>
            </a:r>
            <a:endParaRPr kumimoji="0" 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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La force pressante exercée sur l’huile.</a:t>
            </a:r>
            <a:endParaRPr kumimoji="0" 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 2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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La surface pressée (diamètre du piston = 80 mm).</a:t>
            </a:r>
            <a:endParaRPr kumimoji="0" 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 2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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La pression en Pascal.</a:t>
            </a:r>
            <a:endParaRPr kumimoji="0" lang="fr-F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  <a:sym typeface="Wingdings 2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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La pression en Bar.</a:t>
            </a:r>
            <a:r>
              <a:rPr kumimoji="0" lang="fr-F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  <a:sym typeface="Wingdings 2" pitchFamily="18" charset="2"/>
              </a:rPr>
              <a:t> </a:t>
            </a:r>
            <a:endParaRPr kumimoji="0" lang="fr-F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  <a:sym typeface="Wingdings 2" pitchFamily="18" charset="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85786" y="2928934"/>
            <a:ext cx="295786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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La force pressante exercée sur l’huile.</a:t>
            </a:r>
            <a:endParaRPr kumimoji="0" lang="fr-F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 2" pitchFamily="18" charset="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14414" y="3357562"/>
            <a:ext cx="84991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nl-NL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 = M x g</a:t>
            </a:r>
            <a:endParaRPr kumimoji="0" lang="fr-FR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357422" y="3357562"/>
            <a:ext cx="2428892" cy="14568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lang="fr-FR" sz="1200" b="1" dirty="0">
                <a:latin typeface="Arial" pitchFamily="34" charset="0"/>
                <a:cs typeface="Arial" pitchFamily="34" charset="0"/>
              </a:rPr>
              <a:t>F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: Poids de l’objet ou une force en newton (</a:t>
            </a:r>
            <a:r>
              <a:rPr kumimoji="0" lang="fr-F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N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)</a:t>
            </a:r>
          </a:p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kumimoji="0" lang="fr-F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M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: Masse de l’objet en kilogramme (</a:t>
            </a:r>
            <a:r>
              <a:rPr kumimoji="0" lang="fr-F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Kg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)</a:t>
            </a:r>
          </a:p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kumimoji="0" lang="fr-F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g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: Intensité de la pesanteur en mètre par seconde carré (</a:t>
            </a:r>
            <a:r>
              <a:rPr kumimoji="0" lang="fr-F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m/s</a:t>
            </a:r>
            <a:r>
              <a:rPr kumimoji="0" lang="fr-FR" sz="12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2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)</a:t>
            </a:r>
            <a:endParaRPr kumimoji="0" lang="fr-F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142976" y="3714752"/>
            <a:ext cx="112883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 = 3000 x 10</a:t>
            </a:r>
            <a:endParaRPr kumimoji="0" lang="fr-F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142976" y="4000504"/>
            <a:ext cx="1034257" cy="276999"/>
          </a:xfrm>
          <a:prstGeom prst="rect">
            <a:avLst/>
          </a:prstGeom>
          <a:ln w="25400"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 = 30000 N</a:t>
            </a:r>
            <a:endParaRPr kumimoji="0" lang="fr-F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57224" y="4857760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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La surface pressée (diamètre du piston = 80 mm).</a:t>
            </a:r>
            <a:endParaRPr kumimoji="0" lang="fr-F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 2" pitchFamily="18" charset="2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000100" y="5214950"/>
            <a:ext cx="92525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 = Л x R</a:t>
            </a:r>
            <a:r>
              <a:rPr kumimoji="0" lang="fr-FR" sz="12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 </a:t>
            </a:r>
            <a:endParaRPr kumimoji="0" lang="fr-F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00100" y="5500702"/>
            <a:ext cx="115288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 = 3,14 x 40</a:t>
            </a:r>
            <a:r>
              <a:rPr kumimoji="0" lang="fr-FR" sz="12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endParaRPr kumimoji="0" lang="fr-F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000100" y="5786454"/>
            <a:ext cx="1189749" cy="276999"/>
          </a:xfrm>
          <a:prstGeom prst="rect">
            <a:avLst/>
          </a:prstGeom>
          <a:ln w="25400"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 = 5024 mm</a:t>
            </a:r>
            <a:r>
              <a:rPr kumimoji="0" lang="fr-FR" sz="12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 </a:t>
            </a:r>
            <a:endParaRPr lang="fr-FR" sz="1200" dirty="0"/>
          </a:p>
        </p:txBody>
      </p:sp>
      <p:sp>
        <p:nvSpPr>
          <p:cNvPr id="18" name="Flèche droite 17"/>
          <p:cNvSpPr/>
          <p:nvPr/>
        </p:nvSpPr>
        <p:spPr>
          <a:xfrm>
            <a:off x="2285984" y="5857892"/>
            <a:ext cx="214314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/>
          <p:cNvSpPr/>
          <p:nvPr/>
        </p:nvSpPr>
        <p:spPr>
          <a:xfrm>
            <a:off x="2571736" y="5786454"/>
            <a:ext cx="87395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50,24 cm</a:t>
            </a:r>
            <a:r>
              <a:rPr kumimoji="0" lang="fr-FR" sz="12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endParaRPr kumimoji="0" lang="fr-F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214942" y="2857496"/>
            <a:ext cx="191751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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La pression en Pascal.</a:t>
            </a:r>
            <a:endParaRPr kumimoji="0" lang="fr-F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  <a:sym typeface="Wingdings 2" pitchFamily="18" charset="2"/>
            </a:endParaRPr>
          </a:p>
        </p:txBody>
      </p:sp>
      <p:graphicFrame>
        <p:nvGraphicFramePr>
          <p:cNvPr id="22" name="Object 4"/>
          <p:cNvGraphicFramePr>
            <a:graphicFrameLocks noChangeAspect="1"/>
          </p:cNvGraphicFramePr>
          <p:nvPr/>
        </p:nvGraphicFramePr>
        <p:xfrm>
          <a:off x="6016780" y="3357562"/>
          <a:ext cx="419100" cy="390525"/>
        </p:xfrm>
        <a:graphic>
          <a:graphicData uri="http://schemas.openxmlformats.org/presentationml/2006/ole">
            <p:oleObj spid="_x0000_s22534" name="Équation" r:id="rId4" imgW="418918" imgH="393529" progId="Equation.3">
              <p:embed/>
            </p:oleObj>
          </a:graphicData>
        </a:graphic>
      </p:graphicFrame>
      <p:sp>
        <p:nvSpPr>
          <p:cNvPr id="23" name="Rectangle 22"/>
          <p:cNvSpPr/>
          <p:nvPr/>
        </p:nvSpPr>
        <p:spPr>
          <a:xfrm>
            <a:off x="6731160" y="3143248"/>
            <a:ext cx="2042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b="1" dirty="0" smtClean="0">
                <a:latin typeface="Arial" pitchFamily="34" charset="0"/>
                <a:cs typeface="Arial" pitchFamily="34" charset="0"/>
              </a:rPr>
              <a:t>P</a:t>
            </a:r>
            <a:r>
              <a:rPr lang="fr-FR" sz="1200" dirty="0" smtClean="0">
                <a:latin typeface="Arial" pitchFamily="34" charset="0"/>
                <a:cs typeface="Arial" pitchFamily="34" charset="0"/>
              </a:rPr>
              <a:t> : Pression en pascal (</a:t>
            </a:r>
            <a:r>
              <a:rPr lang="fr-FR" sz="1200" b="1" dirty="0" smtClean="0">
                <a:latin typeface="Arial" pitchFamily="34" charset="0"/>
                <a:cs typeface="Arial" pitchFamily="34" charset="0"/>
              </a:rPr>
              <a:t>Pa</a:t>
            </a:r>
            <a:r>
              <a:rPr lang="fr-FR" sz="1200" dirty="0" smtClean="0">
                <a:latin typeface="Arial" pitchFamily="34" charset="0"/>
                <a:cs typeface="Arial" pitchFamily="34" charset="0"/>
              </a:rPr>
              <a:t>)</a:t>
            </a:r>
            <a:endParaRPr lang="fr-FR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731160" y="3429000"/>
            <a:ext cx="180850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fr-FR" sz="1200" b="1" dirty="0" smtClean="0">
                <a:latin typeface="Arial" pitchFamily="34" charset="0"/>
                <a:ea typeface="Times New Roman"/>
                <a:cs typeface="Arial" pitchFamily="34" charset="0"/>
              </a:rPr>
              <a:t>F</a:t>
            </a:r>
            <a:r>
              <a:rPr lang="fr-FR" sz="1200" dirty="0" smtClean="0">
                <a:latin typeface="Arial" pitchFamily="34" charset="0"/>
                <a:ea typeface="Times New Roman"/>
                <a:cs typeface="Arial" pitchFamily="34" charset="0"/>
              </a:rPr>
              <a:t> : Force en newton (</a:t>
            </a:r>
            <a:r>
              <a:rPr lang="fr-FR" sz="1200" b="1" dirty="0" smtClean="0">
                <a:latin typeface="Arial" pitchFamily="34" charset="0"/>
                <a:ea typeface="Times New Roman"/>
                <a:cs typeface="Arial" pitchFamily="34" charset="0"/>
              </a:rPr>
              <a:t>N</a:t>
            </a:r>
            <a:r>
              <a:rPr lang="fr-FR" sz="1200" dirty="0" smtClean="0">
                <a:latin typeface="Arial" pitchFamily="34" charset="0"/>
                <a:ea typeface="Times New Roman"/>
                <a:cs typeface="Arial" pitchFamily="34" charset="0"/>
              </a:rPr>
              <a:t>)</a:t>
            </a:r>
            <a:endParaRPr lang="fr-FR" sz="1200" dirty="0"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731160" y="3714752"/>
            <a:ext cx="241284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fr-FR" sz="1200" b="1" dirty="0" smtClean="0">
                <a:latin typeface="Arial" pitchFamily="34" charset="0"/>
                <a:ea typeface="Times New Roman"/>
                <a:cs typeface="Arial" pitchFamily="34" charset="0"/>
              </a:rPr>
              <a:t>S</a:t>
            </a:r>
            <a:r>
              <a:rPr lang="fr-FR" sz="1200" dirty="0" smtClean="0">
                <a:latin typeface="Arial" pitchFamily="34" charset="0"/>
                <a:ea typeface="Times New Roman"/>
                <a:cs typeface="Arial" pitchFamily="34" charset="0"/>
              </a:rPr>
              <a:t> : Surface en mètre carrée (</a:t>
            </a:r>
            <a:r>
              <a:rPr lang="fr-FR" sz="1200" b="1" dirty="0" smtClean="0">
                <a:latin typeface="Arial" pitchFamily="34" charset="0"/>
                <a:ea typeface="Times New Roman"/>
                <a:cs typeface="Arial" pitchFamily="34" charset="0"/>
              </a:rPr>
              <a:t>m</a:t>
            </a:r>
            <a:r>
              <a:rPr lang="fr-FR" sz="1200" b="1" baseline="30000" dirty="0" smtClean="0">
                <a:latin typeface="Arial" pitchFamily="34" charset="0"/>
                <a:ea typeface="Times New Roman"/>
                <a:cs typeface="Arial" pitchFamily="34" charset="0"/>
              </a:rPr>
              <a:t>2</a:t>
            </a:r>
            <a:r>
              <a:rPr lang="fr-FR" sz="1200" dirty="0" smtClean="0">
                <a:latin typeface="Arial" pitchFamily="34" charset="0"/>
                <a:ea typeface="Times New Roman"/>
                <a:cs typeface="Arial" pitchFamily="34" charset="0"/>
              </a:rPr>
              <a:t>)</a:t>
            </a:r>
            <a:endParaRPr lang="fr-FR" sz="1200" dirty="0">
              <a:latin typeface="Arial" pitchFamily="34" charset="0"/>
              <a:ea typeface="Times New Roman"/>
              <a:cs typeface="Arial" pitchFamily="34" charset="0"/>
            </a:endParaRPr>
          </a:p>
        </p:txBody>
      </p:sp>
      <p:graphicFrame>
        <p:nvGraphicFramePr>
          <p:cNvPr id="22535" name="Object 7"/>
          <p:cNvGraphicFramePr>
            <a:graphicFrameLocks noChangeAspect="1"/>
          </p:cNvGraphicFramePr>
          <p:nvPr/>
        </p:nvGraphicFramePr>
        <p:xfrm>
          <a:off x="5718175" y="3989388"/>
          <a:ext cx="889000" cy="414337"/>
        </p:xfrm>
        <a:graphic>
          <a:graphicData uri="http://schemas.openxmlformats.org/presentationml/2006/ole">
            <p:oleObj spid="_x0000_s22535" name="Équation" r:id="rId5" imgW="888840" imgH="419040" progId="Equation.3">
              <p:embed/>
            </p:oleObj>
          </a:graphicData>
        </a:graphic>
      </p:graphicFrame>
      <p:graphicFrame>
        <p:nvGraphicFramePr>
          <p:cNvPr id="22536" name="Object 8"/>
          <p:cNvGraphicFramePr>
            <a:graphicFrameLocks noChangeAspect="1"/>
          </p:cNvGraphicFramePr>
          <p:nvPr/>
        </p:nvGraphicFramePr>
        <p:xfrm>
          <a:off x="5592763" y="4487863"/>
          <a:ext cx="1206500" cy="201612"/>
        </p:xfrm>
        <a:graphic>
          <a:graphicData uri="http://schemas.openxmlformats.org/presentationml/2006/ole">
            <p:oleObj spid="_x0000_s22536" name="Équation" r:id="rId6" imgW="1206360" imgH="203040" progId="Equation.3">
              <p:embed/>
            </p:oleObj>
          </a:graphicData>
        </a:graphic>
      </p:graphicFrame>
      <p:sp>
        <p:nvSpPr>
          <p:cNvPr id="28" name="ZoneTexte 27"/>
          <p:cNvSpPr txBox="1"/>
          <p:nvPr/>
        </p:nvSpPr>
        <p:spPr>
          <a:xfrm>
            <a:off x="3714744" y="5786454"/>
            <a:ext cx="10001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latin typeface="Arial" pitchFamily="34" charset="0"/>
                <a:cs typeface="Arial" pitchFamily="34" charset="0"/>
              </a:rPr>
              <a:t>0,005024m²</a:t>
            </a:r>
            <a:endParaRPr lang="fr-FR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Flèche droite 28"/>
          <p:cNvSpPr/>
          <p:nvPr/>
        </p:nvSpPr>
        <p:spPr>
          <a:xfrm>
            <a:off x="3500430" y="5857892"/>
            <a:ext cx="214314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 29"/>
          <p:cNvSpPr/>
          <p:nvPr/>
        </p:nvSpPr>
        <p:spPr>
          <a:xfrm>
            <a:off x="5429256" y="4786322"/>
            <a:ext cx="17540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 2" pitchFamily="18" charset="2"/>
              </a:rPr>
              <a:t>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La pression en Bar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r>
              <a:rPr kumimoji="0" lang="fr-FR" sz="10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  <a:sym typeface="Wingdings 2" pitchFamily="18" charset="2"/>
              </a:rPr>
              <a:t> </a:t>
            </a:r>
            <a:endParaRPr kumimoji="0" lang="fr-F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  <a:sym typeface="Wingdings 2" pitchFamily="18" charset="2"/>
            </a:endParaRPr>
          </a:p>
        </p:txBody>
      </p:sp>
      <p:graphicFrame>
        <p:nvGraphicFramePr>
          <p:cNvPr id="31" name="Object 4"/>
          <p:cNvGraphicFramePr>
            <a:graphicFrameLocks noChangeAspect="1"/>
          </p:cNvGraphicFramePr>
          <p:nvPr/>
        </p:nvGraphicFramePr>
        <p:xfrm>
          <a:off x="5939836" y="5429264"/>
          <a:ext cx="419100" cy="390525"/>
        </p:xfrm>
        <a:graphic>
          <a:graphicData uri="http://schemas.openxmlformats.org/presentationml/2006/ole">
            <p:oleObj spid="_x0000_s22537" name="Équation" r:id="rId7" imgW="418918" imgH="393529" progId="Equation.3">
              <p:embed/>
            </p:oleObj>
          </a:graphicData>
        </a:graphic>
      </p:graphicFrame>
      <p:sp>
        <p:nvSpPr>
          <p:cNvPr id="32" name="Rectangle 31"/>
          <p:cNvSpPr/>
          <p:nvPr/>
        </p:nvSpPr>
        <p:spPr>
          <a:xfrm>
            <a:off x="6654216" y="5214950"/>
            <a:ext cx="195277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b="1" dirty="0" smtClean="0">
                <a:latin typeface="Arial" pitchFamily="34" charset="0"/>
                <a:cs typeface="Arial" pitchFamily="34" charset="0"/>
              </a:rPr>
              <a:t>P</a:t>
            </a:r>
            <a:r>
              <a:rPr lang="fr-FR" sz="1200" dirty="0" smtClean="0">
                <a:latin typeface="Arial" pitchFamily="34" charset="0"/>
                <a:cs typeface="Arial" pitchFamily="34" charset="0"/>
              </a:rPr>
              <a:t> : Pression en pascal (</a:t>
            </a:r>
            <a:r>
              <a:rPr lang="fr-FR" sz="1200" b="1" dirty="0">
                <a:latin typeface="Arial" pitchFamily="34" charset="0"/>
                <a:cs typeface="Arial" pitchFamily="34" charset="0"/>
              </a:rPr>
              <a:t>b</a:t>
            </a:r>
            <a:r>
              <a:rPr lang="fr-FR" sz="1200" dirty="0" smtClean="0">
                <a:latin typeface="Arial" pitchFamily="34" charset="0"/>
                <a:cs typeface="Arial" pitchFamily="34" charset="0"/>
              </a:rPr>
              <a:t>)</a:t>
            </a:r>
            <a:endParaRPr lang="fr-FR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6654216" y="5500702"/>
            <a:ext cx="197842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fr-FR" sz="1200" b="1" dirty="0" smtClean="0">
                <a:latin typeface="Arial"/>
                <a:ea typeface="Times New Roman"/>
              </a:rPr>
              <a:t>F</a:t>
            </a:r>
            <a:r>
              <a:rPr lang="fr-FR" sz="1200" dirty="0" smtClean="0">
                <a:latin typeface="Arial"/>
                <a:ea typeface="Times New Roman"/>
              </a:rPr>
              <a:t> : Force en newton (</a:t>
            </a:r>
            <a:r>
              <a:rPr lang="fr-FR" sz="1200" b="1" dirty="0" err="1" smtClean="0">
                <a:latin typeface="Arial"/>
                <a:ea typeface="Times New Roman"/>
              </a:rPr>
              <a:t>daN</a:t>
            </a:r>
            <a:r>
              <a:rPr lang="fr-FR" sz="1200" dirty="0" smtClean="0">
                <a:latin typeface="Arial"/>
                <a:ea typeface="Times New Roman"/>
              </a:rPr>
              <a:t>)</a:t>
            </a:r>
            <a:endParaRPr lang="fr-FR" sz="1200" dirty="0">
              <a:latin typeface="Times New Roman"/>
              <a:ea typeface="Times New Roman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6654216" y="5786454"/>
            <a:ext cx="248978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fr-FR" sz="1200" b="1" dirty="0" smtClean="0">
                <a:latin typeface="Arial"/>
                <a:ea typeface="Times New Roman"/>
              </a:rPr>
              <a:t>S</a:t>
            </a:r>
            <a:r>
              <a:rPr lang="fr-FR" sz="1200" dirty="0" smtClean="0">
                <a:latin typeface="Arial"/>
                <a:ea typeface="Times New Roman"/>
              </a:rPr>
              <a:t> : Surface en mètre carrée (</a:t>
            </a:r>
            <a:r>
              <a:rPr lang="fr-FR" sz="1200" b="1" dirty="0" smtClean="0">
                <a:latin typeface="Arial"/>
                <a:ea typeface="Times New Roman"/>
              </a:rPr>
              <a:t>cm</a:t>
            </a:r>
            <a:r>
              <a:rPr lang="fr-FR" sz="1200" b="1" baseline="30000" dirty="0" smtClean="0">
                <a:latin typeface="Arial"/>
                <a:ea typeface="Times New Roman"/>
              </a:rPr>
              <a:t>2</a:t>
            </a:r>
            <a:r>
              <a:rPr lang="fr-FR" sz="1200" dirty="0" smtClean="0">
                <a:latin typeface="Arial"/>
                <a:ea typeface="Times New Roman"/>
              </a:rPr>
              <a:t>)</a:t>
            </a:r>
            <a:endParaRPr lang="fr-FR" sz="1200" dirty="0">
              <a:latin typeface="Times New Roman"/>
              <a:ea typeface="Times New Roman"/>
            </a:endParaRPr>
          </a:p>
        </p:txBody>
      </p:sp>
      <p:graphicFrame>
        <p:nvGraphicFramePr>
          <p:cNvPr id="35" name="Object 9"/>
          <p:cNvGraphicFramePr>
            <a:graphicFrameLocks noChangeAspect="1"/>
          </p:cNvGraphicFramePr>
          <p:nvPr/>
        </p:nvGraphicFramePr>
        <p:xfrm>
          <a:off x="5789613" y="5929313"/>
          <a:ext cx="660400" cy="415925"/>
        </p:xfrm>
        <a:graphic>
          <a:graphicData uri="http://schemas.openxmlformats.org/presentationml/2006/ole">
            <p:oleObj spid="_x0000_s22538" name="Équation" r:id="rId8" imgW="660240" imgH="419040" progId="Equation.3">
              <p:embed/>
            </p:oleObj>
          </a:graphicData>
        </a:graphic>
      </p:graphicFrame>
      <p:graphicFrame>
        <p:nvGraphicFramePr>
          <p:cNvPr id="36" name="Object 9"/>
          <p:cNvGraphicFramePr>
            <a:graphicFrameLocks noChangeAspect="1"/>
          </p:cNvGraphicFramePr>
          <p:nvPr/>
        </p:nvGraphicFramePr>
        <p:xfrm>
          <a:off x="5803900" y="6429375"/>
          <a:ext cx="698500" cy="201613"/>
        </p:xfrm>
        <a:graphic>
          <a:graphicData uri="http://schemas.openxmlformats.org/presentationml/2006/ole">
            <p:oleObj spid="_x0000_s22539" name="Équation" r:id="rId9" imgW="698400" imgH="203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500"/>
                            </p:stCondLst>
                            <p:childTnLst>
                              <p:par>
                                <p:cTn id="82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9" dur="5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4" dur="500"/>
                                        <p:tgtEl>
                                          <p:spTgt spid="22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subSp spid="_x0000_s22537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4" dur="500"/>
                                        <p:tgtEl>
                                          <p:spTgt spid="31">
                                            <p:subSp spid="_x0000_s22537"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"/>
                            </p:stCondLst>
                            <p:childTnLst>
                              <p:par>
                                <p:cTn id="11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14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subSp spid="_x0000_s22538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1" dur="500"/>
                                        <p:tgtEl>
                                          <p:spTgt spid="35">
                                            <p:subSp spid="_x0000_s22538"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subSp spid="_x0000_s22539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6" dur="500"/>
                                        <p:tgtEl>
                                          <p:spTgt spid="36">
                                            <p:subSp spid="_x0000_s22539"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utoUpdateAnimBg="0"/>
      <p:bldP spid="10" grpId="0" autoUpdateAnimBg="0"/>
      <p:bldP spid="11" grpId="0" autoUpdateAnimBg="0"/>
      <p:bldP spid="12" grpId="0" animBg="1" autoUpdateAnimBg="0"/>
      <p:bldP spid="13" grpId="0"/>
      <p:bldP spid="15" grpId="0"/>
      <p:bldP spid="16" grpId="0"/>
      <p:bldP spid="17" grpId="0" animBg="1"/>
      <p:bldP spid="18" grpId="0" animBg="1"/>
      <p:bldP spid="19" grpId="0"/>
      <p:bldP spid="20" grpId="0"/>
      <p:bldP spid="23" grpId="0"/>
      <p:bldP spid="24" grpId="0"/>
      <p:bldP spid="25" grpId="0"/>
      <p:bldP spid="28" grpId="0"/>
      <p:bldP spid="29" grpId="0" animBg="1"/>
      <p:bldP spid="30" grpId="0"/>
      <p:bldP spid="32" grpId="0" autoUpdateAnimBg="0"/>
      <p:bldP spid="33" grpId="0" autoUpdateAnimBg="0"/>
      <p:bldP spid="34" grpId="0" autoUpdateAnimBg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529</Words>
  <Application>Microsoft Office PowerPoint</Application>
  <PresentationFormat>Affichage à l'écran (4:3)</PresentationFormat>
  <Paragraphs>128</Paragraphs>
  <Slides>10</Slides>
  <Notes>0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10</vt:i4>
      </vt:variant>
    </vt:vector>
  </HeadingPairs>
  <TitlesOfParts>
    <vt:vector size="13" baseType="lpstr">
      <vt:lpstr>Thème Office</vt:lpstr>
      <vt:lpstr>Microsoft Éditeur d'équations 3.0</vt:lpstr>
      <vt:lpstr>Image Paintbrush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Manu</dc:creator>
  <cp:lastModifiedBy>Manu</cp:lastModifiedBy>
  <cp:revision>15</cp:revision>
  <dcterms:created xsi:type="dcterms:W3CDTF">2009-11-04T08:14:04Z</dcterms:created>
  <dcterms:modified xsi:type="dcterms:W3CDTF">2009-11-04T09:59:13Z</dcterms:modified>
</cp:coreProperties>
</file>